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7" r:id="rId23"/>
    <p:sldId id="277" r:id="rId24"/>
    <p:sldId id="280" r:id="rId25"/>
    <p:sldId id="279" r:id="rId26"/>
    <p:sldId id="284" r:id="rId27"/>
    <p:sldId id="281" r:id="rId28"/>
    <p:sldId id="276" r:id="rId29"/>
    <p:sldId id="286" r:id="rId30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25F160-1AD3-46A6-AC92-B3073604EB72}">
  <a:tblStyle styleId="{9C25F160-1AD3-46A6-AC92-B3073604EB72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85FDCCF-7AC2-4DBF-B11A-772176C3DEE1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7617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netically_modified_crop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8990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61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123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033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09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Definition and graph is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http://en.wikipedia.org/wiki/Genetically_modified_crops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81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6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512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583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2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07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7174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788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Data</a:t>
            </a:r>
            <a:r>
              <a:rPr lang="en-US" baseline="0" dirty="0" smtClean="0"/>
              <a:t> collected from our germinated seed lab.</a:t>
            </a:r>
            <a:endParaRPr dirty="0"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463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788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564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39949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6319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868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965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of European Corn Borer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7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88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106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85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216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400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92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1300" indent="-5080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98500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557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12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701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273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845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417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98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1300" indent="-5080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98500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557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12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701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273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845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417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98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1300" indent="-5080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98500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557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12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701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273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845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417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98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1300" indent="-5080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98500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557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12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701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273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845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417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98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1300" indent="-5080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98500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557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12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701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273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845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417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98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1300" indent="-5080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98500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557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12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701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273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845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417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98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 rot="5400000">
            <a:off x="7133430" y="1956593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1300" indent="-5080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98500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557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12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701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273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845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417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9890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1500"/>
            </a:lvl1pPr>
            <a:lvl2pPr marL="0" marR="0" indent="0" algn="l" rtl="0">
              <a:spcBef>
                <a:spcPts val="0"/>
              </a:spcBef>
              <a:buSzPct val="100000"/>
              <a:defRPr sz="1500"/>
            </a:lvl2pPr>
            <a:lvl3pPr marL="0" marR="0" indent="0" algn="l" rtl="0">
              <a:spcBef>
                <a:spcPts val="0"/>
              </a:spcBef>
              <a:buSzPct val="100000"/>
              <a:defRPr sz="1500"/>
            </a:lvl3pPr>
            <a:lvl4pPr marL="0" marR="0" indent="0" algn="l" rtl="0">
              <a:spcBef>
                <a:spcPts val="0"/>
              </a:spcBef>
              <a:buSzPct val="100000"/>
              <a:defRPr sz="1500"/>
            </a:lvl4pPr>
            <a:lvl5pPr marL="0" marR="0" indent="0" algn="l" rtl="0">
              <a:spcBef>
                <a:spcPts val="0"/>
              </a:spcBef>
              <a:buSzPct val="100000"/>
              <a:defRPr sz="1500"/>
            </a:lvl5pPr>
            <a:lvl6pPr marL="0" marR="0" indent="0" algn="l" rtl="0">
              <a:spcBef>
                <a:spcPts val="0"/>
              </a:spcBef>
              <a:buSzPct val="100000"/>
              <a:defRPr sz="1500"/>
            </a:lvl6pPr>
            <a:lvl7pPr marL="0" marR="0" indent="0" algn="l" rtl="0">
              <a:spcBef>
                <a:spcPts val="0"/>
              </a:spcBef>
              <a:buSzPct val="100000"/>
              <a:defRPr sz="1500"/>
            </a:lvl7pPr>
            <a:lvl8pPr marL="0" marR="0" indent="0" algn="l" rtl="0">
              <a:spcBef>
                <a:spcPts val="0"/>
              </a:spcBef>
              <a:buSzPct val="100000"/>
              <a:defRPr sz="1500"/>
            </a:lvl8pPr>
            <a:lvl9pPr marL="0" marR="0" indent="0" algn="l" rtl="0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1300" marR="0" indent="-5080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sz="1500"/>
            </a:lvl1pPr>
            <a:lvl2pPr marL="698500" marR="0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500"/>
            </a:lvl2pPr>
            <a:lvl3pPr marL="11557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500"/>
            </a:lvl3pPr>
            <a:lvl4pPr marL="1612900" marR="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500"/>
            </a:lvl4pPr>
            <a:lvl5pPr marL="2070100" marR="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500"/>
            </a:lvl5pPr>
            <a:lvl6pPr marL="2527300" marR="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500"/>
            </a:lvl6pPr>
            <a:lvl7pPr marL="2984500" marR="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500"/>
            </a:lvl7pPr>
            <a:lvl8pPr marL="3441700" marR="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500"/>
            </a:lvl8pPr>
            <a:lvl9pPr marL="3898900" marR="0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5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SzPct val="100000"/>
              <a:defRPr sz="1500"/>
            </a:lvl1pPr>
            <a:lvl2pPr marL="457200" marR="0" indent="0" algn="l" rtl="0">
              <a:spcBef>
                <a:spcPts val="0"/>
              </a:spcBef>
              <a:buSzPct val="100000"/>
              <a:defRPr sz="1500"/>
            </a:lvl2pPr>
            <a:lvl3pPr marL="914400" marR="0" indent="0" algn="l" rtl="0">
              <a:spcBef>
                <a:spcPts val="0"/>
              </a:spcBef>
              <a:buSzPct val="100000"/>
              <a:defRPr sz="1500"/>
            </a:lvl3pPr>
            <a:lvl4pPr marL="1371600" marR="0" indent="0" algn="l" rtl="0">
              <a:spcBef>
                <a:spcPts val="0"/>
              </a:spcBef>
              <a:buSzPct val="100000"/>
              <a:defRPr sz="1500"/>
            </a:lvl4pPr>
            <a:lvl5pPr marL="1828800" marR="0" indent="0" algn="l" rtl="0">
              <a:spcBef>
                <a:spcPts val="0"/>
              </a:spcBef>
              <a:buSzPct val="100000"/>
              <a:defRPr sz="1500"/>
            </a:lvl5pPr>
            <a:lvl6pPr marL="2286000" marR="0" indent="0" algn="l" rtl="0">
              <a:spcBef>
                <a:spcPts val="0"/>
              </a:spcBef>
              <a:buSzPct val="100000"/>
              <a:defRPr sz="1500"/>
            </a:lvl6pPr>
            <a:lvl7pPr marL="2743200" marR="0" indent="0" algn="l" rtl="0">
              <a:spcBef>
                <a:spcPts val="0"/>
              </a:spcBef>
              <a:buSzPct val="100000"/>
              <a:defRPr sz="1500"/>
            </a:lvl7pPr>
            <a:lvl8pPr marL="3200400" marR="0" indent="0" algn="l" rtl="0">
              <a:spcBef>
                <a:spcPts val="0"/>
              </a:spcBef>
              <a:buSzPct val="100000"/>
              <a:defRPr sz="1500"/>
            </a:lvl8pPr>
            <a:lvl9pPr marL="3657600" marR="0" indent="0" algn="l" rtl="0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SzPct val="100000"/>
              <a:defRPr sz="1500"/>
            </a:lvl1pPr>
            <a:lvl2pPr marL="457200" marR="0" indent="0" algn="l" rtl="0">
              <a:spcBef>
                <a:spcPts val="0"/>
              </a:spcBef>
              <a:buSzPct val="100000"/>
              <a:defRPr sz="1500"/>
            </a:lvl2pPr>
            <a:lvl3pPr marL="914400" marR="0" indent="0" algn="l" rtl="0">
              <a:spcBef>
                <a:spcPts val="0"/>
              </a:spcBef>
              <a:buSzPct val="100000"/>
              <a:defRPr sz="1500"/>
            </a:lvl3pPr>
            <a:lvl4pPr marL="1371600" marR="0" indent="0" algn="l" rtl="0">
              <a:spcBef>
                <a:spcPts val="0"/>
              </a:spcBef>
              <a:buSzPct val="100000"/>
              <a:defRPr sz="1500"/>
            </a:lvl4pPr>
            <a:lvl5pPr marL="1828800" marR="0" indent="0" algn="l" rtl="0">
              <a:spcBef>
                <a:spcPts val="0"/>
              </a:spcBef>
              <a:buSzPct val="100000"/>
              <a:defRPr sz="1500"/>
            </a:lvl5pPr>
            <a:lvl6pPr marL="2286000" marR="0" indent="0" algn="l" rtl="0">
              <a:spcBef>
                <a:spcPts val="0"/>
              </a:spcBef>
              <a:buSzPct val="100000"/>
              <a:defRPr sz="1500"/>
            </a:lvl6pPr>
            <a:lvl7pPr marL="2743200" marR="0" indent="0" algn="l" rtl="0">
              <a:spcBef>
                <a:spcPts val="0"/>
              </a:spcBef>
              <a:buSzPct val="100000"/>
              <a:defRPr sz="1500"/>
            </a:lvl7pPr>
            <a:lvl8pPr marL="3200400" marR="0" indent="0" algn="l" rtl="0">
              <a:spcBef>
                <a:spcPts val="0"/>
              </a:spcBef>
              <a:buSzPct val="100000"/>
              <a:defRPr sz="1500"/>
            </a:lvl8pPr>
            <a:lvl9pPr marL="3657600" marR="0" indent="0" algn="l" rtl="0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500"/>
          </a:p>
          <a:p>
            <a:pPr marL="457200" lvl="1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500"/>
          </a:p>
          <a:p>
            <a:pPr marL="914400" lvl="2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500"/>
          </a:p>
          <a:p>
            <a:pPr marL="1371600" lvl="3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500"/>
          </a:p>
          <a:p>
            <a:pPr marL="1828800" lvl="4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500"/>
          </a:p>
          <a:p>
            <a:pPr marL="2286000" lvl="5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500"/>
          </a:p>
          <a:p>
            <a:pPr marL="2743200" lvl="6" indent="-952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500"/>
          </a:p>
          <a:p>
            <a:pPr marL="3200400" lvl="7" indent="-952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500"/>
          </a:p>
          <a:p>
            <a:pPr marL="3657600" lvl="8" indent="-952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5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mendel/mendel.sw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feature=player_detailpage&amp;v=prkHKjfUmM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1257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Now:                  </a:t>
            </a:r>
            <a:r>
              <a:rPr lang="en-US" sz="4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 5/14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"/>
          </p:nvPr>
        </p:nvSpPr>
        <p:spPr>
          <a:xfrm>
            <a:off x="1524000" y="2379525"/>
            <a:ext cx="9144000" cy="24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artificial selection change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things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 time?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7725" y="3278325"/>
            <a:ext cx="4150176" cy="31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549" y="701250"/>
            <a:ext cx="10150149" cy="59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1283649" y="4338250"/>
            <a:ext cx="6988733" cy="2745576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741B47"/>
                </a:solidFill>
              </a:rPr>
              <a:t>How does </a:t>
            </a:r>
            <a:r>
              <a:rPr lang="en-US" sz="2400" b="1" dirty="0">
                <a:solidFill>
                  <a:srgbClr val="741B47"/>
                </a:solidFill>
              </a:rPr>
              <a:t>artificial selection</a:t>
            </a:r>
            <a:r>
              <a:rPr lang="en-US" sz="2400" dirty="0">
                <a:solidFill>
                  <a:srgbClr val="741B47"/>
                </a:solidFill>
              </a:rPr>
              <a:t> impact living things over time?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Lab Discussion Today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Complete the Group Lab Sheet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Remember your group roles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Time Keeper - </a:t>
            </a:r>
            <a:r>
              <a:rPr lang="en-US" sz="1800">
                <a:solidFill>
                  <a:schemeClr val="dk1"/>
                </a:solidFill>
              </a:rPr>
              <a:t>Make sure that each table in your group has an opportunity to share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Spokesperson- </a:t>
            </a:r>
            <a:r>
              <a:rPr lang="en-US" sz="1800">
                <a:solidFill>
                  <a:schemeClr val="dk1"/>
                </a:solidFill>
              </a:rPr>
              <a:t>Reads each question during your review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Referee - </a:t>
            </a:r>
            <a:r>
              <a:rPr lang="en-US" sz="1800">
                <a:solidFill>
                  <a:schemeClr val="dk1"/>
                </a:solidFill>
              </a:rPr>
              <a:t>Ensures every member is respected and heard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Note Taker- </a:t>
            </a:r>
            <a:r>
              <a:rPr lang="en-US" sz="1800">
                <a:solidFill>
                  <a:schemeClr val="dk1"/>
                </a:solidFill>
              </a:rPr>
              <a:t>Ensures that the group lab sheet notes are accurate and reflect the groups</a:t>
            </a:r>
          </a:p>
          <a:p>
            <a:pPr marL="1828800"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    discussion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Cheerleader- </a:t>
            </a:r>
            <a:r>
              <a:rPr lang="en-US" sz="1800">
                <a:solidFill>
                  <a:schemeClr val="dk1"/>
                </a:solidFill>
              </a:rPr>
              <a:t>Encourages and models good listen posture (eye contact, facing the </a:t>
            </a:r>
          </a:p>
          <a:p>
            <a:pPr marL="2286000"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speaker)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985" y="114325"/>
            <a:ext cx="2805789" cy="15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01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Data Collection for Lab Discussion: 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838200" y="1212325"/>
            <a:ext cx="9851399" cy="21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Take out your Punnett squares in your “Evolution Today”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Note taker will make a table and record your results 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>
              <a:spcBef>
                <a:spcPts val="0"/>
              </a:spcBef>
              <a:buNone/>
            </a:pPr>
            <a:endParaRPr sz="3600"/>
          </a:p>
        </p:txBody>
      </p:sp>
      <p:graphicFrame>
        <p:nvGraphicFramePr>
          <p:cNvPr id="243" name="Shape 243"/>
          <p:cNvGraphicFramePr/>
          <p:nvPr/>
        </p:nvGraphicFramePr>
        <p:xfrm>
          <a:off x="838200" y="3089750"/>
          <a:ext cx="10287000" cy="3367070"/>
        </p:xfrm>
        <a:graphic>
          <a:graphicData uri="http://schemas.openxmlformats.org/drawingml/2006/table">
            <a:tbl>
              <a:tblPr>
                <a:noFill/>
                <a:tableStyleId>{9C25F160-1AD3-46A6-AC92-B3073604EB72}</a:tableStyleId>
              </a:tblPr>
              <a:tblGrid>
                <a:gridCol w="1479775"/>
                <a:gridCol w="3417100"/>
                <a:gridCol w="5390125"/>
              </a:tblGrid>
              <a:tr h="9066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Plate #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Seed Type and/or Crosses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Outcome (What do the seeds look like?)</a:t>
                      </a:r>
                    </a:p>
                  </a:txBody>
                  <a:tcPr marL="91425" marR="91425" marT="91425" marB="91425"/>
                </a:tc>
              </a:tr>
              <a:tr h="613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613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613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613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5675" y="238600"/>
            <a:ext cx="1996600" cy="19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Data Analysis: What were the results?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b="1"/>
              <a:t>As a group discuss the following questions: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/>
              <a:t>How well did your Punnett square predict the outcome of your seed crosses?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/>
              <a:t>Did any errors occur that could have impacted/skewed your results?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4725" y="3839025"/>
            <a:ext cx="2795625" cy="269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dirty="0"/>
              <a:t>Do Now							</a:t>
            </a:r>
            <a:r>
              <a:rPr lang="en-US" sz="3600" dirty="0" smtClean="0"/>
              <a:t>Dec </a:t>
            </a:r>
            <a:r>
              <a:rPr lang="en-US" sz="3600" dirty="0"/>
              <a:t>10, 2014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838200" y="1222525"/>
            <a:ext cx="10515599" cy="495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/>
              <a:t>How can GM crops impact the way living things look over time?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b="1">
                <a:solidFill>
                  <a:schemeClr val="dk1"/>
                </a:solidFill>
              </a:rPr>
              <a:t>Genetically modified crops</a:t>
            </a:r>
            <a:r>
              <a:rPr lang="en-US" sz="2400">
                <a:solidFill>
                  <a:schemeClr val="dk1"/>
                </a:solidFill>
              </a:rPr>
              <a:t> (GMCs, </a:t>
            </a:r>
            <a:r>
              <a:rPr lang="en-US" sz="2400" b="1">
                <a:solidFill>
                  <a:schemeClr val="dk1"/>
                </a:solidFill>
              </a:rPr>
              <a:t>GM crops</a:t>
            </a:r>
            <a:r>
              <a:rPr lang="en-US" sz="2400">
                <a:solidFill>
                  <a:schemeClr val="dk1"/>
                </a:solidFill>
              </a:rPr>
              <a:t>, or biotech </a:t>
            </a:r>
            <a:r>
              <a:rPr lang="en-US" sz="2400" b="1">
                <a:solidFill>
                  <a:schemeClr val="dk1"/>
                </a:solidFill>
              </a:rPr>
              <a:t>crops</a:t>
            </a:r>
            <a:r>
              <a:rPr lang="en-US" sz="2400">
                <a:solidFill>
                  <a:schemeClr val="dk1"/>
                </a:solidFill>
              </a:rPr>
              <a:t>) are plants used in agriculture, the DNA of which has been modified using genetic engineering techniques.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000" y="3816625"/>
            <a:ext cx="40712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100" y="3889975"/>
            <a:ext cx="4071200" cy="2803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33" y="169833"/>
            <a:ext cx="3837900" cy="27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7400" y="298250"/>
            <a:ext cx="4800633" cy="249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133" y="3185333"/>
            <a:ext cx="3405267" cy="340526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708233" y="3765400"/>
            <a:ext cx="2207199" cy="1888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dirty="0"/>
              <a:t>Dr. </a:t>
            </a:r>
            <a:r>
              <a:rPr lang="en-US" sz="2400" dirty="0" err="1"/>
              <a:t>Kuzma</a:t>
            </a:r>
            <a:endParaRPr lang="en-US" sz="2400" dirty="0"/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Social </a:t>
            </a:r>
            <a:r>
              <a:rPr lang="en-US" sz="2400" dirty="0" smtClean="0"/>
              <a:t>Scientist</a:t>
            </a:r>
            <a:endParaRPr lang="en-US" sz="2400" dirty="0"/>
          </a:p>
          <a:p>
            <a:pPr>
              <a:spcBef>
                <a:spcPts val="0"/>
              </a:spcBef>
              <a:buNone/>
            </a:pPr>
            <a:endParaRPr sz="19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2626725" y="365125"/>
            <a:ext cx="87269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dk1"/>
                </a:solidFill>
              </a:rPr>
              <a:t>How can biotechnology impact our society and environment?  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726999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dirty="0"/>
              <a:t>Today you will “speed” review </a:t>
            </a:r>
            <a:r>
              <a:rPr lang="en-US" sz="3600" dirty="0" smtClean="0"/>
              <a:t>3 </a:t>
            </a:r>
            <a:r>
              <a:rPr lang="en-US" sz="3600" dirty="0"/>
              <a:t>new biotechnologies: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GM Crops (covered during class</a:t>
            </a:r>
            <a:r>
              <a:rPr lang="en-US" sz="3000" b="1" dirty="0" smtClean="0"/>
              <a:t>)</a:t>
            </a:r>
          </a:p>
          <a:p>
            <a:pPr marL="177800" indent="0">
              <a:spcBef>
                <a:spcPts val="0"/>
              </a:spcBef>
              <a:buNone/>
            </a:pPr>
            <a:endParaRPr lang="en-US" sz="3000" b="1" dirty="0"/>
          </a:p>
          <a:p>
            <a:pPr>
              <a:spcBef>
                <a:spcPts val="0"/>
              </a:spcBef>
            </a:pPr>
            <a:r>
              <a:rPr lang="en-US" sz="3000" b="1" dirty="0"/>
              <a:t>Genetically Modified </a:t>
            </a:r>
            <a:r>
              <a:rPr lang="en-US" sz="3000" b="1" dirty="0" smtClean="0"/>
              <a:t>Pets</a:t>
            </a:r>
          </a:p>
          <a:p>
            <a:pPr marL="177800" indent="0">
              <a:spcBef>
                <a:spcPts val="0"/>
              </a:spcBef>
              <a:buNone/>
            </a:pPr>
            <a:endParaRPr lang="en-US" sz="3000" b="1" dirty="0"/>
          </a:p>
          <a:p>
            <a:pPr>
              <a:spcBef>
                <a:spcPts val="0"/>
              </a:spcBef>
            </a:pPr>
            <a:r>
              <a:rPr lang="en-US" sz="3000" b="1" dirty="0" smtClean="0"/>
              <a:t>De-Extinction</a:t>
            </a:r>
          </a:p>
          <a:p>
            <a:pPr marL="177800" indent="0">
              <a:spcBef>
                <a:spcPts val="0"/>
              </a:spcBef>
              <a:buNone/>
            </a:pPr>
            <a:endParaRPr lang="en-US" sz="3000" b="1" dirty="0"/>
          </a:p>
          <a:p>
            <a:pPr>
              <a:spcBef>
                <a:spcPts val="0"/>
              </a:spcBef>
            </a:pPr>
            <a:r>
              <a:rPr lang="en-US" sz="3000" b="1" dirty="0" err="1"/>
              <a:t>Biomining</a:t>
            </a:r>
            <a:endParaRPr lang="en-US" sz="3000" b="1" dirty="0"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6375" y="4659714"/>
            <a:ext cx="2634749" cy="197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152" y="295050"/>
            <a:ext cx="2401678" cy="13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4500" y="1388500"/>
            <a:ext cx="2846625" cy="190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838200" y="424550"/>
            <a:ext cx="66377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How will we review “The Evolution Today” topics?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398600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#1 - </a:t>
            </a:r>
            <a:r>
              <a:rPr lang="en-US" sz="3600">
                <a:solidFill>
                  <a:schemeClr val="dk1"/>
                </a:solidFill>
              </a:rPr>
              <a:t>Biomining</a:t>
            </a: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Topic #2 - De-Extinction</a:t>
            </a: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Topic #3 - Genetically Modified Pets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</a:endParaRP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cyclonescience.com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page called 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“What We Did in Class Today”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000" y="285275"/>
            <a:ext cx="4432525" cy="29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838200" y="424550"/>
            <a:ext cx="66377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/>
              <a:t>Do Now:                      12/11/14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600"/>
              <a:t>Continue the review on “Evolution Today” topics?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398600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#1 - </a:t>
            </a:r>
            <a:r>
              <a:rPr lang="en-US" sz="3600">
                <a:solidFill>
                  <a:schemeClr val="dk1"/>
                </a:solidFill>
              </a:rPr>
              <a:t>Biomining</a:t>
            </a: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Topic #2 - De-Extinction</a:t>
            </a: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Topic #3 - Genetically Modified Pets</a:t>
            </a:r>
          </a:p>
          <a:p>
            <a:pPr lvl="0" indent="-25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cyclonescience.com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page called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“What We Did in Class Today”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Geology Unit Test Dec 18, 2014 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000" y="285275"/>
            <a:ext cx="4432525" cy="29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838200" y="424550"/>
            <a:ext cx="66377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Do Now:                      12/12/14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600"/>
              <a:t>Continue the review on “Evolution Today” topics?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398600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#1 - </a:t>
            </a:r>
            <a:r>
              <a:rPr lang="en-US" sz="3600">
                <a:solidFill>
                  <a:schemeClr val="dk1"/>
                </a:solidFill>
              </a:rPr>
              <a:t>Biomining</a:t>
            </a: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Topic #2 - De-Extinction</a:t>
            </a: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Topic #3 - Genetically Modified Pets</a:t>
            </a:r>
          </a:p>
          <a:p>
            <a:pPr marL="0" indent="0" rtl="0">
              <a:spcBef>
                <a:spcPts val="0"/>
              </a:spcBef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topic that your group will focus on and set up your group graphic organizer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Geology Unit Test Dec 18, 2014 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000" y="285275"/>
            <a:ext cx="4432525" cy="29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other examples of </a:t>
            </a:r>
            <a:r>
              <a:rPr lang="en-US" sz="44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artificial selection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38200" y="2506661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Artificial selection: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breeding of plants and animals to produce desirable traits. 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7805" y="3548926"/>
            <a:ext cx="4507888" cy="289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2100" y="3608347"/>
            <a:ext cx="3549299" cy="23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324" y="3548923"/>
            <a:ext cx="1669500" cy="26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Group Graphic to Analyze the Ethical Use of New Biotechnology</a:t>
            </a:r>
            <a:r>
              <a:rPr lang="en-US" sz="2400">
                <a:solidFill>
                  <a:schemeClr val="dk1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How can biotechnology impact our society and environment?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What are some possible ways that we should regulate/control this new technology?</a:t>
            </a:r>
          </a:p>
          <a:p>
            <a:pPr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375" y="1261375"/>
            <a:ext cx="8108101" cy="552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Materials to Support the Lesson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838200" y="207700"/>
            <a:ext cx="10515599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/>
              <a:t>Fast Growing Plants Data 2014  </a:t>
            </a:r>
          </a:p>
          <a:p>
            <a:pPr>
              <a:spcBef>
                <a:spcPts val="0"/>
              </a:spcBef>
              <a:buNone/>
            </a:pPr>
            <a:r>
              <a:rPr lang="en-US" sz="1800"/>
              <a:t>Did your Punnett squares accurately predict the crosses?</a:t>
            </a:r>
          </a:p>
        </p:txBody>
      </p:sp>
      <p:graphicFrame>
        <p:nvGraphicFramePr>
          <p:cNvPr id="325" name="Shape 325"/>
          <p:cNvGraphicFramePr/>
          <p:nvPr/>
        </p:nvGraphicFramePr>
        <p:xfrm>
          <a:off x="880525" y="937050"/>
          <a:ext cx="10287000" cy="6126420"/>
        </p:xfrm>
        <a:graphic>
          <a:graphicData uri="http://schemas.openxmlformats.org/drawingml/2006/table">
            <a:tbl>
              <a:tblPr>
                <a:noFill/>
                <a:tableStyleId>{385FDCCF-7AC2-4DBF-B11A-772176C3DEE1}</a:tableStyleId>
              </a:tblPr>
              <a:tblGrid>
                <a:gridCol w="5143500"/>
                <a:gridCol w="5143500"/>
              </a:tblGrid>
              <a:tr h="3925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F</a:t>
                      </a:r>
                      <a:r>
                        <a:rPr lang="en-US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925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lang="en-US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F</a:t>
                      </a:r>
                      <a:r>
                        <a:rPr lang="en-US" baseline="-2500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925" y="4164800"/>
            <a:ext cx="3727745" cy="27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9024" y="1122100"/>
            <a:ext cx="3310744" cy="24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050" y="4189862"/>
            <a:ext cx="3310744" cy="248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8325" y="1048750"/>
            <a:ext cx="3727733" cy="27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 Practice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If the blue eye allele is recessive (b) and the brown eye color is dominant (B), what would the outcome be for a parent, P</a:t>
            </a:r>
            <a:r>
              <a:rPr lang="en-US" sz="3600" baseline="-25000"/>
              <a:t>1</a:t>
            </a:r>
            <a:r>
              <a:rPr lang="en-US" sz="3600"/>
              <a:t>  with  alleles Bb that   breeds with a parent, </a:t>
            </a:r>
            <a:r>
              <a:rPr lang="en-US" sz="3600">
                <a:solidFill>
                  <a:schemeClr val="dk1"/>
                </a:solidFill>
              </a:rPr>
              <a:t>P</a:t>
            </a:r>
            <a:r>
              <a:rPr lang="en-US" sz="3600" baseline="-25000">
                <a:solidFill>
                  <a:schemeClr val="dk1"/>
                </a:solidFill>
              </a:rPr>
              <a:t>2</a:t>
            </a:r>
            <a:r>
              <a:rPr lang="en-US" sz="3600">
                <a:solidFill>
                  <a:schemeClr val="dk1"/>
                </a:solidFill>
              </a:rPr>
              <a:t> with alleles Bb.  Set up a Punnett square for this cross and describe the offspring of this cross.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 Practice</a:t>
            </a:r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175" y="2470100"/>
            <a:ext cx="7620000" cy="30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used to predict the outcome of a cross or breeding experiment.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916" y="3158835"/>
            <a:ext cx="5906655" cy="3322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Heredity 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425" y="1967387"/>
            <a:ext cx="5438049" cy="40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838200" y="341350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I want to hear from you: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 dirty="0"/>
              <a:t>What did you think about </a:t>
            </a:r>
            <a:r>
              <a:rPr lang="en-US" sz="3000" dirty="0" smtClean="0"/>
              <a:t>the </a:t>
            </a:r>
            <a:r>
              <a:rPr lang="en-US" sz="3000" dirty="0"/>
              <a:t>lesson today?</a:t>
            </a:r>
          </a:p>
          <a:p>
            <a:pPr rtl="0">
              <a:spcBef>
                <a:spcPts val="0"/>
              </a:spcBef>
              <a:buNone/>
            </a:pPr>
            <a:endParaRPr sz="3000" dirty="0"/>
          </a:p>
          <a:p>
            <a:pPr rtl="0">
              <a:spcBef>
                <a:spcPts val="0"/>
              </a:spcBef>
              <a:buNone/>
            </a:pPr>
            <a:r>
              <a:rPr lang="en-US" sz="3000" dirty="0"/>
              <a:t>What did you think about the online simulations?</a:t>
            </a:r>
          </a:p>
          <a:p>
            <a:pPr rtl="0">
              <a:spcBef>
                <a:spcPts val="0"/>
              </a:spcBef>
              <a:buNone/>
            </a:pPr>
            <a:endParaRPr sz="3000" dirty="0"/>
          </a:p>
          <a:p>
            <a:pPr rtl="0">
              <a:spcBef>
                <a:spcPts val="0"/>
              </a:spcBef>
              <a:buNone/>
            </a:pPr>
            <a:r>
              <a:rPr lang="en-US" sz="3000" dirty="0"/>
              <a:t>What could I do differently?</a:t>
            </a:r>
          </a:p>
          <a:p>
            <a:pPr rtl="0">
              <a:spcBef>
                <a:spcPts val="0"/>
              </a:spcBef>
              <a:buNone/>
            </a:pPr>
            <a:endParaRPr sz="3000" dirty="0"/>
          </a:p>
          <a:p>
            <a:pPr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5696" y="390100"/>
            <a:ext cx="2408104" cy="14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Punnett</a:t>
            </a:r>
            <a:r>
              <a:rPr lang="en-US" sz="2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Square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http://www.sumanasinc.com/webcontent/animations/content/mendel/mendel.swf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Threats to biodiversity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http://www.youtube.com/watch?feature=player_detailpage&amp;v=prkHKjfUmMs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28768" y="186825"/>
            <a:ext cx="94916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Kenan Fellowship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Genetic Engineering &amp; Pest Control</a:t>
            </a:r>
            <a:br>
              <a:rPr lang="en-US" sz="2400" b="1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work with Dr. Gould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 Wolf Pack!</a:t>
            </a:r>
          </a:p>
        </p:txBody>
      </p:sp>
      <p:pic>
        <p:nvPicPr>
          <p:cNvPr id="176" name="Shape 1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1402" y="4199473"/>
            <a:ext cx="2862303" cy="214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7227" y="4116230"/>
            <a:ext cx="2833256" cy="212494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 rot="10800000">
            <a:off x="5223160" y="2754214"/>
            <a:ext cx="2808134" cy="92202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 rot="10800000">
            <a:off x="834677" y="2947526"/>
            <a:ext cx="921386" cy="97414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3553689" y="4987635"/>
            <a:ext cx="2208131" cy="5818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7896" y="449204"/>
            <a:ext cx="2776293" cy="208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1994" y="1634795"/>
            <a:ext cx="2951210" cy="220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649" y="689375"/>
            <a:ext cx="10150149" cy="593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707450" y="1141025"/>
            <a:ext cx="10515599" cy="304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Question: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</a:t>
            </a:r>
            <a:r>
              <a:rPr lang="en-US" sz="36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artificial selection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impact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/>
              <a:t>Lab set up and group member roles: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838200" y="1497600"/>
            <a:ext cx="10515599" cy="467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/>
              <a:t>Your group will need to choose a “</a:t>
            </a:r>
            <a:r>
              <a:rPr lang="en-US" sz="3000" b="1" i="1"/>
              <a:t>sciency</a:t>
            </a:r>
            <a:r>
              <a:rPr lang="en-US" sz="3000"/>
              <a:t>” name dealing with </a:t>
            </a:r>
            <a:r>
              <a:rPr lang="en-US" sz="3000" b="1"/>
              <a:t>evolution</a:t>
            </a:r>
            <a:r>
              <a:rPr lang="en-US" sz="300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Choose roles for each group member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/>
              <a:t>Time Keeper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/>
              <a:t>Spokesperson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/>
              <a:t>Referee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/>
              <a:t>Note Taker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/>
              <a:t>Cheerleader</a:t>
            </a:r>
          </a:p>
          <a:p>
            <a:pPr rtl="0">
              <a:spcBef>
                <a:spcPts val="0"/>
              </a:spcBef>
              <a:buNone/>
            </a:pPr>
            <a:r>
              <a:rPr lang="en-US" sz="3000"/>
              <a:t>Write down on a note card the name of your group and the roles of each member of group.</a:t>
            </a:r>
          </a:p>
          <a:p>
            <a:pPr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894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 Growing Seed Lab to simulate </a:t>
            </a:r>
            <a:r>
              <a:rPr lang="en-US" sz="30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Selective Breeding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838200" y="1185750"/>
            <a:ext cx="7669200" cy="448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we will set up our fast growing seeds.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seed will grow in 72 hours time.  When we return on Monday we will be able to complete our lab.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what seed each table will be responsible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for set up and carefully label the filter paper (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pencil)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add water until your group referee has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checked your filter setup.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00" y="4106750"/>
            <a:ext cx="3684499" cy="20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Now:                                        Dec 8, 2014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out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computer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headphones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cyclonescience.com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page called 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in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lass Today”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presentation on 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 Today</a:t>
            </a:r>
          </a:p>
          <a:p>
            <a:pPr marL="228600" marR="0" lvl="0" indent="-6413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notes you should be able to answer the following questions: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causes organisms to change over time (mechanism of evolution)?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</a:t>
            </a:r>
            <a:r>
              <a:rPr lang="en-US" sz="26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biotechnology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6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selective breeding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used to change crops?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we use Punnett squares?</a:t>
            </a:r>
          </a:p>
          <a:p>
            <a:pPr marL="228600" marR="0" lvl="0" indent="-6413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/>
              <a:t>Do Now:                                        12/9/14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/>
              <a:t>Take out your notes, “Evolution Today”.  </a:t>
            </a:r>
          </a:p>
          <a:p>
            <a:pPr rtl="0">
              <a:spcBef>
                <a:spcPts val="0"/>
              </a:spcBef>
              <a:buNone/>
            </a:pPr>
            <a:r>
              <a:rPr lang="en-US" sz="3000"/>
              <a:t>Get a computer and complete the steps for “How to make a GM plant?”  (10 minutes)</a:t>
            </a:r>
          </a:p>
          <a:p>
            <a:pPr rtl="0">
              <a:spcBef>
                <a:spcPts val="0"/>
              </a:spcBef>
              <a:buNone/>
            </a:pPr>
            <a:r>
              <a:rPr lang="en-US" sz="3000"/>
              <a:t>Make sure that every group member has notes on </a:t>
            </a:r>
            <a:r>
              <a:rPr lang="en-US" sz="3000" u="sng"/>
              <a:t>transgenic organism</a:t>
            </a:r>
            <a:r>
              <a:rPr lang="en-US" sz="3000"/>
              <a:t> and the </a:t>
            </a:r>
            <a:r>
              <a:rPr lang="en-US" sz="3000" u="sng"/>
              <a:t>Punnett squares for our plant lab</a:t>
            </a:r>
            <a:r>
              <a:rPr lang="en-US" sz="3000"/>
              <a:t> (second STOP and JOT)</a:t>
            </a:r>
          </a:p>
          <a:p>
            <a:pPr marL="0" indent="0"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r>
              <a:rPr lang="en-US" sz="3000"/>
              <a:t>Geology and Evolution Unit Test   Dec 18, 2014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948</Words>
  <Application>Microsoft Office PowerPoint</Application>
  <PresentationFormat>Widescreen</PresentationFormat>
  <Paragraphs>286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Office Theme</vt:lpstr>
      <vt:lpstr>Office Theme</vt:lpstr>
      <vt:lpstr>Do Now:                  Dec 5/14</vt:lpstr>
      <vt:lpstr>Can you think of other examples of artificial selection?</vt:lpstr>
      <vt:lpstr>Kenan Fellowship Genetic Engineering &amp; Pest Control My work with Dr. Gould  Go Wolf Pack!</vt:lpstr>
      <vt:lpstr>PowerPoint Presentation</vt:lpstr>
      <vt:lpstr>Essential Question:  How does artificial selection impact evolution?</vt:lpstr>
      <vt:lpstr>Lab set up and group member roles:</vt:lpstr>
      <vt:lpstr>Fast Growing Seed Lab to simulate Selective Breeding</vt:lpstr>
      <vt:lpstr>Do Now:                                        Dec 8, 2014 Take out a computer and headphones</vt:lpstr>
      <vt:lpstr>Do Now:                                        12/9/14</vt:lpstr>
      <vt:lpstr>PowerPoint Presentation</vt:lpstr>
      <vt:lpstr>Lab Discussion Today</vt:lpstr>
      <vt:lpstr>Data Collection for Lab Discussion: </vt:lpstr>
      <vt:lpstr>Data Analysis: What were the results?</vt:lpstr>
      <vt:lpstr>Do Now       Dec 10, 2014 </vt:lpstr>
      <vt:lpstr>PowerPoint Presentation</vt:lpstr>
      <vt:lpstr>How can biotechnology impact our society and environment?  </vt:lpstr>
      <vt:lpstr>How will we review “The Evolution Today” topics?</vt:lpstr>
      <vt:lpstr>Do Now:                      12/11/14 Continue the review on “Evolution Today” topics?</vt:lpstr>
      <vt:lpstr>Do Now:                      12/12/14 Continue the review on “Evolution Today” topics?</vt:lpstr>
      <vt:lpstr>Group Graphic to Analyze the Ethical Use of New Biotechnology. How can biotechnology impact our society and environment?   What are some possible ways that we should regulate/control this new technology? </vt:lpstr>
      <vt:lpstr>Materials to Support the Lesson </vt:lpstr>
      <vt:lpstr>Fast Growing Plants Data 2014   Did your Punnett squares accurately predict the crosses?</vt:lpstr>
      <vt:lpstr>Punnett Square Practice </vt:lpstr>
      <vt:lpstr>Punnett Square Practice</vt:lpstr>
      <vt:lpstr>PowerPoint Presentation</vt:lpstr>
      <vt:lpstr>Review Heredity </vt:lpstr>
      <vt:lpstr>I want to hear from you: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                 Dec 5/14</dc:title>
  <dc:creator>Kelly</dc:creator>
  <cp:lastModifiedBy>Lisa Hibler</cp:lastModifiedBy>
  <cp:revision>3</cp:revision>
  <dcterms:modified xsi:type="dcterms:W3CDTF">2015-02-24T20:00:09Z</dcterms:modified>
</cp:coreProperties>
</file>