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handoutMasterIdLst>
    <p:handoutMasterId r:id="rId30"/>
  </p:handoutMasterIdLst>
  <p:sldIdLst>
    <p:sldId id="256" r:id="rId2"/>
    <p:sldId id="257" r:id="rId3"/>
    <p:sldId id="258" r:id="rId4"/>
    <p:sldId id="259" r:id="rId5"/>
    <p:sldId id="260" r:id="rId6"/>
    <p:sldId id="266" r:id="rId7"/>
    <p:sldId id="267" r:id="rId8"/>
    <p:sldId id="268" r:id="rId9"/>
    <p:sldId id="269" r:id="rId10"/>
    <p:sldId id="270" r:id="rId11"/>
    <p:sldId id="271" r:id="rId12"/>
    <p:sldId id="272" r:id="rId13"/>
    <p:sldId id="273" r:id="rId14"/>
    <p:sldId id="261" r:id="rId15"/>
    <p:sldId id="262" r:id="rId16"/>
    <p:sldId id="263" r:id="rId17"/>
    <p:sldId id="264" r:id="rId18"/>
    <p:sldId id="265" r:id="rId19"/>
    <p:sldId id="274" r:id="rId20"/>
    <p:sldId id="275" r:id="rId21"/>
    <p:sldId id="282" r:id="rId22"/>
    <p:sldId id="276" r:id="rId23"/>
    <p:sldId id="281" r:id="rId24"/>
    <p:sldId id="277" r:id="rId25"/>
    <p:sldId id="278" r:id="rId26"/>
    <p:sldId id="279" r:id="rId27"/>
    <p:sldId id="280" r:id="rId2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537" autoAdjust="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4" tIns="48332" rIns="96664" bIns="48332"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64" tIns="48332" rIns="96664" bIns="48332" rtlCol="0"/>
          <a:lstStyle>
            <a:lvl1pPr algn="r">
              <a:defRPr sz="1300"/>
            </a:lvl1pPr>
          </a:lstStyle>
          <a:p>
            <a:fld id="{AEF34E2D-E50C-4433-9445-B5CD51DB53E8}" type="datetimeFigureOut">
              <a:rPr lang="en-US" smtClean="0"/>
              <a:t>5/18/2016</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64" tIns="48332" rIns="96664" bIns="48332"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4" tIns="48332" rIns="96664" bIns="48332" rtlCol="0" anchor="b"/>
          <a:lstStyle>
            <a:lvl1pPr algn="r">
              <a:defRPr sz="1300"/>
            </a:lvl1pPr>
          </a:lstStyle>
          <a:p>
            <a:fld id="{FD152A96-9F7F-4144-AD96-7A0E0352A0D8}" type="slidenum">
              <a:rPr lang="en-US" smtClean="0"/>
              <a:t>‹#›</a:t>
            </a:fld>
            <a:endParaRPr lang="en-US"/>
          </a:p>
        </p:txBody>
      </p:sp>
    </p:spTree>
    <p:extLst>
      <p:ext uri="{BB962C8B-B14F-4D97-AF65-F5344CB8AC3E}">
        <p14:creationId xmlns:p14="http://schemas.microsoft.com/office/powerpoint/2010/main" val="138089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196" cy="479978"/>
          </a:xfrm>
          <a:prstGeom prst="rect">
            <a:avLst/>
          </a:prstGeom>
        </p:spPr>
        <p:txBody>
          <a:bodyPr vert="horz" lIns="95509" tIns="47755" rIns="95509" bIns="47755" rtlCol="0"/>
          <a:lstStyle>
            <a:lvl1pPr algn="l">
              <a:defRPr sz="1300"/>
            </a:lvl1pPr>
          </a:lstStyle>
          <a:p>
            <a:endParaRPr lang="en-US"/>
          </a:p>
        </p:txBody>
      </p:sp>
      <p:sp>
        <p:nvSpPr>
          <p:cNvPr id="3" name="Date Placeholder 2"/>
          <p:cNvSpPr>
            <a:spLocks noGrp="1"/>
          </p:cNvSpPr>
          <p:nvPr>
            <p:ph type="dt" idx="1"/>
          </p:nvPr>
        </p:nvSpPr>
        <p:spPr>
          <a:xfrm>
            <a:off x="4144334" y="1"/>
            <a:ext cx="3169196" cy="479978"/>
          </a:xfrm>
          <a:prstGeom prst="rect">
            <a:avLst/>
          </a:prstGeom>
        </p:spPr>
        <p:txBody>
          <a:bodyPr vert="horz" lIns="95509" tIns="47755" rIns="95509" bIns="47755" rtlCol="0"/>
          <a:lstStyle>
            <a:lvl1pPr algn="r">
              <a:defRPr sz="1300"/>
            </a:lvl1pPr>
          </a:lstStyle>
          <a:p>
            <a:fld id="{E7C361D1-5DBD-411E-9D5E-77F44C2499D9}" type="datetimeFigureOut">
              <a:rPr lang="en-US" smtClean="0"/>
              <a:t>5/18/2016</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509" tIns="47755" rIns="95509" bIns="47755" rtlCol="0" anchor="ctr"/>
          <a:lstStyle/>
          <a:p>
            <a:endParaRPr lang="en-US"/>
          </a:p>
        </p:txBody>
      </p:sp>
      <p:sp>
        <p:nvSpPr>
          <p:cNvPr id="5" name="Notes Placeholder 4"/>
          <p:cNvSpPr>
            <a:spLocks noGrp="1"/>
          </p:cNvSpPr>
          <p:nvPr>
            <p:ph type="body" sz="quarter" idx="3"/>
          </p:nvPr>
        </p:nvSpPr>
        <p:spPr>
          <a:xfrm>
            <a:off x="731353" y="4560612"/>
            <a:ext cx="5852494" cy="4319797"/>
          </a:xfrm>
          <a:prstGeom prst="rect">
            <a:avLst/>
          </a:prstGeom>
        </p:spPr>
        <p:txBody>
          <a:bodyPr vert="horz" lIns="95509" tIns="47755" rIns="95509" bIns="477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573"/>
            <a:ext cx="3169196" cy="479977"/>
          </a:xfrm>
          <a:prstGeom prst="rect">
            <a:avLst/>
          </a:prstGeom>
        </p:spPr>
        <p:txBody>
          <a:bodyPr vert="horz" lIns="95509" tIns="47755" rIns="95509" bIns="47755" rtlCol="0" anchor="b"/>
          <a:lstStyle>
            <a:lvl1pPr algn="l">
              <a:defRPr sz="1300"/>
            </a:lvl1pPr>
          </a:lstStyle>
          <a:p>
            <a:endParaRPr lang="en-US"/>
          </a:p>
        </p:txBody>
      </p:sp>
      <p:sp>
        <p:nvSpPr>
          <p:cNvPr id="7" name="Slide Number Placeholder 6"/>
          <p:cNvSpPr>
            <a:spLocks noGrp="1"/>
          </p:cNvSpPr>
          <p:nvPr>
            <p:ph type="sldNum" sz="quarter" idx="5"/>
          </p:nvPr>
        </p:nvSpPr>
        <p:spPr>
          <a:xfrm>
            <a:off x="4144334" y="9119573"/>
            <a:ext cx="3169196" cy="479977"/>
          </a:xfrm>
          <a:prstGeom prst="rect">
            <a:avLst/>
          </a:prstGeom>
        </p:spPr>
        <p:txBody>
          <a:bodyPr vert="horz" lIns="95509" tIns="47755" rIns="95509" bIns="47755" rtlCol="0" anchor="b"/>
          <a:lstStyle>
            <a:lvl1pPr algn="r">
              <a:defRPr sz="1300"/>
            </a:lvl1pPr>
          </a:lstStyle>
          <a:p>
            <a:fld id="{96A51541-0FE6-4675-83CE-511CF87DB4F5}" type="slidenum">
              <a:rPr lang="en-US" smtClean="0"/>
              <a:t>‹#›</a:t>
            </a:fld>
            <a:endParaRPr lang="en-US"/>
          </a:p>
        </p:txBody>
      </p:sp>
    </p:spTree>
    <p:extLst>
      <p:ext uri="{BB962C8B-B14F-4D97-AF65-F5344CB8AC3E}">
        <p14:creationId xmlns:p14="http://schemas.microsoft.com/office/powerpoint/2010/main" val="416602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51541-0FE6-4675-83CE-511CF87DB4F5}" type="slidenum">
              <a:rPr lang="en-US" smtClean="0"/>
              <a:t>1</a:t>
            </a:fld>
            <a:endParaRPr lang="en-US"/>
          </a:p>
        </p:txBody>
      </p:sp>
    </p:spTree>
    <p:extLst>
      <p:ext uri="{BB962C8B-B14F-4D97-AF65-F5344CB8AC3E}">
        <p14:creationId xmlns:p14="http://schemas.microsoft.com/office/powerpoint/2010/main" val="420027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a:t>
            </a:r>
            <a:r>
              <a:rPr lang="en-US" baseline="0" dirty="0" smtClean="0"/>
              <a:t> is a critical factor when determining water quality.  Many biological, physical, and chemical principles as well as feeding and reproduction of aquatic life are temperature dependent. The temperature of the water is also critical in determining where marine organisms live and how well they thrive there.  Instruct students to write definition of temperature in their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10</a:t>
            </a:fld>
            <a:endParaRPr lang="en-US"/>
          </a:p>
        </p:txBody>
      </p:sp>
    </p:spTree>
    <p:extLst>
      <p:ext uri="{BB962C8B-B14F-4D97-AF65-F5344CB8AC3E}">
        <p14:creationId xmlns:p14="http://schemas.microsoft.com/office/powerpoint/2010/main" val="264923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bodies of water have temperature that remain fairly</a:t>
            </a:r>
            <a:r>
              <a:rPr lang="en-US" baseline="0" dirty="0" smtClean="0"/>
              <a:t> constant, but that is not the case for rivers, sounds, and estuaries. Because they have a variety of depth and are affected by currents, the temperature varies greatly depending on a number of factors, especially the season. Instruct students to answer question on ideal levels of temperature on Water Faucet Activity sheet.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11</a:t>
            </a:fld>
            <a:endParaRPr lang="en-US"/>
          </a:p>
        </p:txBody>
      </p:sp>
    </p:spTree>
    <p:extLst>
      <p:ext uri="{BB962C8B-B14F-4D97-AF65-F5344CB8AC3E}">
        <p14:creationId xmlns:p14="http://schemas.microsoft.com/office/powerpoint/2010/main" val="297945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spring and summer in NC, the sun warms the surface waters and the deeper waters stay a bit cooler.  The surface waters cool down in the fall, becoming more dense than the bottom waters.  The density causes surface water to sink to the bottom, pushing the bottom waters closer to the surface.  This “turn over’ or upwelling is very important to the health of a water system.  This process provides a mechanism for the nutrients which have settle to the bottom to be stirred up and releases them into higher water levels.  These nutrients are essential to the growth of all organisms.  Instruct students</a:t>
            </a:r>
            <a:r>
              <a:rPr lang="en-US" baseline="0" dirty="0" smtClean="0"/>
              <a:t> to answer question about factors that cause changes in temperature.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12</a:t>
            </a:fld>
            <a:endParaRPr lang="en-US"/>
          </a:p>
        </p:txBody>
      </p:sp>
    </p:spTree>
    <p:extLst>
      <p:ext uri="{BB962C8B-B14F-4D97-AF65-F5344CB8AC3E}">
        <p14:creationId xmlns:p14="http://schemas.microsoft.com/office/powerpoint/2010/main" val="150375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091"/>
            <a:r>
              <a:rPr lang="en-US" sz="1300" dirty="0"/>
              <a:t>The temperature of the water is also critical in determining where marine organisms live and how well they thrive there.  Instruct students to answer questions concerning results from changes in temperature and the relationship between temperature and water quality.</a:t>
            </a:r>
          </a:p>
          <a:p>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13</a:t>
            </a:fld>
            <a:endParaRPr lang="en-US"/>
          </a:p>
        </p:txBody>
      </p:sp>
    </p:spTree>
    <p:extLst>
      <p:ext uri="{BB962C8B-B14F-4D97-AF65-F5344CB8AC3E}">
        <p14:creationId xmlns:p14="http://schemas.microsoft.com/office/powerpoint/2010/main" val="166305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 is a measurement of how acidic or basic something is. It is measured on a scale from 0-14. Acidic values are from 0-7, with 0 being the most acidic. Basic numbers are from 7-14. A neutral pH is 7 (an example of this would be distilled water).  Instruct students to define</a:t>
            </a:r>
            <a:r>
              <a:rPr lang="en-US" baseline="0" dirty="0" smtClean="0"/>
              <a:t> pH on the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14</a:t>
            </a:fld>
            <a:endParaRPr lang="en-US"/>
          </a:p>
        </p:txBody>
      </p:sp>
    </p:spTree>
    <p:extLst>
      <p:ext uri="{BB962C8B-B14F-4D97-AF65-F5344CB8AC3E}">
        <p14:creationId xmlns:p14="http://schemas.microsoft.com/office/powerpoint/2010/main" val="12109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 scale, like the Richter scale, is logarithmic. This means that each unit change (e.g., 5 to 6) is a tenfold change in the pH of the substance. Water with a pH of 5 is 10 times more acidic than water with a pH of 6. Instruct students</a:t>
            </a:r>
            <a:r>
              <a:rPr lang="en-US" baseline="0" dirty="0" smtClean="0"/>
              <a:t> to answer questions concerning acids and bases on the Water Faucet Activity sheet.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15</a:t>
            </a:fld>
            <a:endParaRPr lang="en-US"/>
          </a:p>
        </p:txBody>
      </p:sp>
    </p:spTree>
    <p:extLst>
      <p:ext uri="{BB962C8B-B14F-4D97-AF65-F5344CB8AC3E}">
        <p14:creationId xmlns:p14="http://schemas.microsoft.com/office/powerpoint/2010/main" val="426744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 to answer question on</a:t>
            </a:r>
            <a:r>
              <a:rPr lang="en-US" baseline="0" dirty="0" smtClean="0"/>
              <a:t> Water Faucet Activity sheet concerning pH levels.</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16</a:t>
            </a:fld>
            <a:endParaRPr lang="en-US"/>
          </a:p>
        </p:txBody>
      </p:sp>
    </p:spTree>
    <p:extLst>
      <p:ext uri="{BB962C8B-B14F-4D97-AF65-F5344CB8AC3E}">
        <p14:creationId xmlns:p14="http://schemas.microsoft.com/office/powerpoint/2010/main" val="230065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with an extremely high or low pH is deadly. Instruct students to answer question</a:t>
            </a:r>
            <a:r>
              <a:rPr lang="en-US" baseline="0" dirty="0" smtClean="0"/>
              <a:t> on what causes changes in </a:t>
            </a:r>
            <a:r>
              <a:rPr lang="en-US" baseline="0" dirty="0" err="1" smtClean="0"/>
              <a:t>pH.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17</a:t>
            </a:fld>
            <a:endParaRPr lang="en-US"/>
          </a:p>
        </p:txBody>
      </p:sp>
    </p:spTree>
    <p:extLst>
      <p:ext uri="{BB962C8B-B14F-4D97-AF65-F5344CB8AC3E}">
        <p14:creationId xmlns:p14="http://schemas.microsoft.com/office/powerpoint/2010/main" val="216567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091"/>
            <a:r>
              <a:rPr lang="en-US" sz="1300" dirty="0"/>
              <a:t>Water with relatively low pH (acidic) may reduce the hatching success of fish eggs and irritate fish and aquatic macro-invertebrates (water bugs) gills and damage membranes. Amphibians are particularly vulnerable, probably because their skin is so sensitive to pollutants. Some scientists believe the recent drop in amphibian numbers around the world is due to low pH levels caused by acid rain. Instruct students to answer questions concerning results of a change in pH and the relationship between pH and water quality.</a:t>
            </a:r>
          </a:p>
          <a:p>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18</a:t>
            </a:fld>
            <a:endParaRPr lang="en-US"/>
          </a:p>
        </p:txBody>
      </p:sp>
    </p:spTree>
    <p:extLst>
      <p:ext uri="{BB962C8B-B14F-4D97-AF65-F5344CB8AC3E}">
        <p14:creationId xmlns:p14="http://schemas.microsoft.com/office/powerpoint/2010/main" val="2993924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formation of nitrates is an integral part of the nitrogen cycle in our environment.  Instruct</a:t>
            </a:r>
            <a:r>
              <a:rPr lang="en-US" baseline="0" dirty="0" smtClean="0"/>
              <a:t> students to define nitrates on their Water Faucet Activity sheet.</a:t>
            </a:r>
            <a:endParaRPr lang="en-US" dirty="0" smtClean="0"/>
          </a:p>
          <a:p>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19</a:t>
            </a:fld>
            <a:endParaRPr lang="en-US"/>
          </a:p>
        </p:txBody>
      </p:sp>
    </p:spTree>
    <p:extLst>
      <p:ext uri="{BB962C8B-B14F-4D97-AF65-F5344CB8AC3E}">
        <p14:creationId xmlns:p14="http://schemas.microsoft.com/office/powerpoint/2010/main" val="135003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a:t>
            </a:r>
            <a:r>
              <a:rPr lang="en-US" baseline="0" dirty="0" smtClean="0"/>
              <a:t> students to write definition in their Water Faucet Activity under Turbidity:  What is Turbidity?</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a:t>
            </a:fld>
            <a:endParaRPr lang="en-US"/>
          </a:p>
        </p:txBody>
      </p:sp>
    </p:spTree>
    <p:extLst>
      <p:ext uri="{BB962C8B-B14F-4D97-AF65-F5344CB8AC3E}">
        <p14:creationId xmlns:p14="http://schemas.microsoft.com/office/powerpoint/2010/main" val="146357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natural concentrations are not a health concern to humans, but when excess nitrates get into water this can pose a problem for human health. A nitrate level up to 3 parts per million (ppm) is generally considered naturally occurring and safe for drinking. The U.S. Environmental Protection Agency (USEPA) has set the primary drinking water standard for nitrates at 10 ppm. Concentrations that are significantly higher than the standard may be harmful to people and livestock. There is no standard for private well waters, nor is testing required, which means the private well owner is responsible for testing their own water.  Instruct students</a:t>
            </a:r>
            <a:r>
              <a:rPr lang="en-US" baseline="0" dirty="0" smtClean="0"/>
              <a:t> to answer question  on safe level of nitrates in drinking water.</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20</a:t>
            </a:fld>
            <a:endParaRPr lang="en-US"/>
          </a:p>
        </p:txBody>
      </p:sp>
    </p:spTree>
    <p:extLst>
      <p:ext uri="{BB962C8B-B14F-4D97-AF65-F5344CB8AC3E}">
        <p14:creationId xmlns:p14="http://schemas.microsoft.com/office/powerpoint/2010/main" val="3843960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Eutrophication: natural process that ultimately turns a lake into dry land over time through an increase in sediment, nutrients and organisms.</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21</a:t>
            </a:fld>
            <a:endParaRPr lang="en-US"/>
          </a:p>
        </p:txBody>
      </p:sp>
    </p:spTree>
    <p:extLst>
      <p:ext uri="{BB962C8B-B14F-4D97-AF65-F5344CB8AC3E}">
        <p14:creationId xmlns:p14="http://schemas.microsoft.com/office/powerpoint/2010/main" val="371047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natural concentrations are not a health concern to humans, but when excess nitrates get into water this can pose a problem for human health. Some human activities that introduce nitrates into water are fertilizing, runoff from animal feedlots, leaky septic tanks, industrial wastes and wastewater treatment lagoons. Instruct students to answer question concerning causes of high levels of nitrates</a:t>
            </a:r>
            <a:r>
              <a:rPr lang="en-US" baseline="0" dirty="0" smtClean="0"/>
              <a:t> on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22</a:t>
            </a:fld>
            <a:endParaRPr lang="en-US"/>
          </a:p>
        </p:txBody>
      </p:sp>
    </p:spTree>
    <p:extLst>
      <p:ext uri="{BB962C8B-B14F-4D97-AF65-F5344CB8AC3E}">
        <p14:creationId xmlns:p14="http://schemas.microsoft.com/office/powerpoint/2010/main" val="175379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 to answer question concerning the results of an excess of nitrates</a:t>
            </a:r>
            <a:r>
              <a:rPr lang="en-US" baseline="0" dirty="0" smtClean="0"/>
              <a:t> in water.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23</a:t>
            </a:fld>
            <a:endParaRPr lang="en-US"/>
          </a:p>
        </p:txBody>
      </p:sp>
    </p:spTree>
    <p:extLst>
      <p:ext uri="{BB962C8B-B14F-4D97-AF65-F5344CB8AC3E}">
        <p14:creationId xmlns:p14="http://schemas.microsoft.com/office/powerpoint/2010/main" val="2485627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Bio-indicators are indicators of water quality. Different types of macro-invertebrates tolerate different stream conditions and levels of pollution. Depending on the types of macro-invertebrates found in a stream, predictions about water quality can be made. Instruct students</a:t>
            </a:r>
            <a:r>
              <a:rPr lang="en-US" baseline="0" dirty="0" smtClean="0"/>
              <a:t> to define bio-indicators on their Water Faucet Activity sheet.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24</a:t>
            </a:fld>
            <a:endParaRPr lang="en-US"/>
          </a:p>
        </p:txBody>
      </p:sp>
    </p:spTree>
    <p:extLst>
      <p:ext uri="{BB962C8B-B14F-4D97-AF65-F5344CB8AC3E}">
        <p14:creationId xmlns:p14="http://schemas.microsoft.com/office/powerpoint/2010/main" val="3511862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aquatic macro-invertebrate? Let's break down the term. "Aquatic" means water, "macro" means big (or big enough for us to see without using a microscope) and "invertebrate" means without a backbone. So an aquatic macro-invertebrate is a water bug that we can see with our naked eye. Many of these macro-invertebrates make their homes in rocks, leaves and sediment in stream beds. Some of these insects and non-insects spend their entire lives in water, like scuds, clams, mussels and snails. However, usually just the larva and nymph stages (the immature stages of insects' lives) are spent in water. Then the larva or nymph will spend it's adult life out of the water. Instruct students to answer questions concerning high and low level</a:t>
            </a:r>
            <a:r>
              <a:rPr lang="en-US" baseline="0" dirty="0" smtClean="0"/>
              <a:t> variety of bio-indicators.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25</a:t>
            </a:fld>
            <a:endParaRPr lang="en-US"/>
          </a:p>
        </p:txBody>
      </p:sp>
    </p:spTree>
    <p:extLst>
      <p:ext uri="{BB962C8B-B14F-4D97-AF65-F5344CB8AC3E}">
        <p14:creationId xmlns:p14="http://schemas.microsoft.com/office/powerpoint/2010/main" val="3687463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 to answer</a:t>
            </a:r>
            <a:r>
              <a:rPr lang="en-US" baseline="0" dirty="0" smtClean="0"/>
              <a:t> question of what causes changes in bio-indicators on their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26</a:t>
            </a:fld>
            <a:endParaRPr lang="en-US"/>
          </a:p>
        </p:txBody>
      </p:sp>
    </p:spTree>
    <p:extLst>
      <p:ext uri="{BB962C8B-B14F-4D97-AF65-F5344CB8AC3E}">
        <p14:creationId xmlns:p14="http://schemas.microsoft.com/office/powerpoint/2010/main" val="3876890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Caddis flies, mayflies, and stoneflies cannot live in polluted water. If these bugs are found in a stream, the water quality there is probably good. However, that doesn't mean that if these bugs are not found in a stream the water quality is bad. Other factors like temperature and flow also come into play. These bugs prefer cold rushing water, so a stream that has good water quality, but is a slow-moving stream in a desert may not have these bugs. Instruct students to write</a:t>
            </a:r>
            <a:r>
              <a:rPr lang="en-US" baseline="0" dirty="0" smtClean="0"/>
              <a:t> about the results of low levels of bio-indicators.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27</a:t>
            </a:fld>
            <a:endParaRPr lang="en-US"/>
          </a:p>
        </p:txBody>
      </p:sp>
    </p:spTree>
    <p:extLst>
      <p:ext uri="{BB962C8B-B14F-4D97-AF65-F5344CB8AC3E}">
        <p14:creationId xmlns:p14="http://schemas.microsoft.com/office/powerpoint/2010/main" val="92448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a:t>
            </a:r>
            <a:r>
              <a:rPr lang="en-US" baseline="0" dirty="0" smtClean="0"/>
              <a:t> to answer questions on ideal levels of turbidity in Water Faucet Activity.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3</a:t>
            </a:fld>
            <a:endParaRPr lang="en-US"/>
          </a:p>
        </p:txBody>
      </p:sp>
    </p:spTree>
    <p:extLst>
      <p:ext uri="{BB962C8B-B14F-4D97-AF65-F5344CB8AC3E}">
        <p14:creationId xmlns:p14="http://schemas.microsoft.com/office/powerpoint/2010/main" val="335646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Turbidity</a:t>
            </a:r>
            <a:r>
              <a:rPr lang="en-US" baseline="0" dirty="0" smtClean="0"/>
              <a:t> is often caused by phytoplankton (single celled algae) or sediment in the water column.  Submerged Aquatic Vegetative (SAV) needs light for photosynthesis, and fish need SAV for food, shelter, and oxygen.  Natural forces like high winds, hurricanes, and rain storms stir up sediments on the bottom, increasing the cloudiness of the water.  Man-made disturbances can include boat propellers, sediment from construction sites too close to the water, and dredging.   Instruct students to answer question about causes of turbidity in Water Faucet Activity.</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4</a:t>
            </a:fld>
            <a:endParaRPr lang="en-US"/>
          </a:p>
        </p:txBody>
      </p:sp>
    </p:spTree>
    <p:extLst>
      <p:ext uri="{BB962C8B-B14F-4D97-AF65-F5344CB8AC3E}">
        <p14:creationId xmlns:p14="http://schemas.microsoft.com/office/powerpoint/2010/main" val="61742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suspended particles” block out” light,</a:t>
            </a:r>
            <a:r>
              <a:rPr lang="en-US" baseline="0" dirty="0" smtClean="0"/>
              <a:t> then these underwater life forms can’t thrive.  Turbidity can prevent fish from finding food and from operating effectively within their environment. Turbidity can also clog the gills of fish and shellfish, killing them directly.   Instruct students to answer question about the results of high turbidity in Water Faucet Activity.   Allow time for students to answer question about the relationship between turbidity and water quality.</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5</a:t>
            </a:fld>
            <a:endParaRPr lang="en-US"/>
          </a:p>
        </p:txBody>
      </p:sp>
    </p:spTree>
    <p:extLst>
      <p:ext uri="{BB962C8B-B14F-4D97-AF65-F5344CB8AC3E}">
        <p14:creationId xmlns:p14="http://schemas.microsoft.com/office/powerpoint/2010/main" val="392958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Dissolved Oxygen is a critical factor for most aquatic organisms and is one of the most important indicators of environmental health.</a:t>
            </a:r>
            <a:r>
              <a:rPr lang="en-US" baseline="0" dirty="0" smtClean="0"/>
              <a:t> Instruct students to write definition of DO on their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6</a:t>
            </a:fld>
            <a:endParaRPr lang="en-US"/>
          </a:p>
        </p:txBody>
      </p:sp>
    </p:spTree>
    <p:extLst>
      <p:ext uri="{BB962C8B-B14F-4D97-AF65-F5344CB8AC3E}">
        <p14:creationId xmlns:p14="http://schemas.microsoft.com/office/powerpoint/2010/main" val="414463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Oxygen</a:t>
            </a:r>
            <a:r>
              <a:rPr lang="en-US" baseline="0" dirty="0" smtClean="0"/>
              <a:t> is added to the water from the air through the churning action of the wind.  Underwater plants (SAV) also supply oxygen to the water during photosynthesis.  Instruct students to answer questions on average DO levels on Water Faucet Activity sheet.</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7</a:t>
            </a:fld>
            <a:endParaRPr lang="en-US"/>
          </a:p>
        </p:txBody>
      </p:sp>
    </p:spTree>
    <p:extLst>
      <p:ext uri="{BB962C8B-B14F-4D97-AF65-F5344CB8AC3E}">
        <p14:creationId xmlns:p14="http://schemas.microsoft.com/office/powerpoint/2010/main" val="181850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levels in an estuary vary seasonally, with the lowest levels usually occurring</a:t>
            </a:r>
            <a:r>
              <a:rPr lang="en-US" baseline="0" dirty="0" smtClean="0"/>
              <a:t> during the summer months.  </a:t>
            </a:r>
            <a:r>
              <a:rPr lang="en-US" dirty="0" smtClean="0"/>
              <a:t>Cold water can hold more oxygen than warm water, so levels naturally increase during the fall and winter. Bacteria, fungi and other organisms affect DO levels in an estuary because they consume oxygen while breaking down organic matter (dead plants and animals).  Instruct students</a:t>
            </a:r>
            <a:r>
              <a:rPr lang="en-US" baseline="0" dirty="0" smtClean="0"/>
              <a:t> to answer question on causes of changes of DO levels. </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8</a:t>
            </a:fld>
            <a:endParaRPr lang="en-US"/>
          </a:p>
        </p:txBody>
      </p:sp>
    </p:spTree>
    <p:extLst>
      <p:ext uri="{BB962C8B-B14F-4D97-AF65-F5344CB8AC3E}">
        <p14:creationId xmlns:p14="http://schemas.microsoft.com/office/powerpoint/2010/main" val="331589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oxygen levels in water fall below 4ppm, fish and other aquatic organisms become severely stressed; below 2pppm,</a:t>
            </a:r>
            <a:r>
              <a:rPr lang="en-US" baseline="0" dirty="0" smtClean="0"/>
              <a:t> many can’t survive. Instruct students to answer questions in Water Faucet Activity that address the results of changes in DO levels and the relationship between DO and water quality.</a:t>
            </a:r>
            <a:endParaRPr lang="en-US" dirty="0"/>
          </a:p>
        </p:txBody>
      </p:sp>
      <p:sp>
        <p:nvSpPr>
          <p:cNvPr id="4" name="Slide Number Placeholder 3"/>
          <p:cNvSpPr>
            <a:spLocks noGrp="1"/>
          </p:cNvSpPr>
          <p:nvPr>
            <p:ph type="sldNum" sz="quarter" idx="10"/>
          </p:nvPr>
        </p:nvSpPr>
        <p:spPr/>
        <p:txBody>
          <a:bodyPr/>
          <a:lstStyle/>
          <a:p>
            <a:fld id="{96A51541-0FE6-4675-83CE-511CF87DB4F5}" type="slidenum">
              <a:rPr lang="en-US" smtClean="0"/>
              <a:t>9</a:t>
            </a:fld>
            <a:endParaRPr lang="en-US"/>
          </a:p>
        </p:txBody>
      </p:sp>
    </p:spTree>
    <p:extLst>
      <p:ext uri="{BB962C8B-B14F-4D97-AF65-F5344CB8AC3E}">
        <p14:creationId xmlns:p14="http://schemas.microsoft.com/office/powerpoint/2010/main" val="5713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0DBC60E8-8BCA-4586-AD9C-634B6B6BA14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D26BBB-B0FE-48EB-B129-2130228D100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D50943-64D8-4BA8-8377-3BDA69D1F86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8C0887-FC9F-4145-9385-C1C864B2F18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7281BF-6819-488A-A698-F0949523E10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01B628-DC6E-48D7-8756-77146B380F6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73BB96-3BD4-4AB8-9498-4311BFC5F55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E4ECEA-2BAF-4FAD-A18F-E3EFFC3B58E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70AA99-671D-4824-89F8-3813DCD774B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E69D98-18B6-4E79-81EC-4E0EBC683D1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0B5BC37-590B-4D5A-97BA-7983D166630A}"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909052E-19E1-4FC6-83A5-90889920166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Indicators of </a:t>
            </a:r>
            <a:br>
              <a:rPr lang="en-US" dirty="0" smtClean="0"/>
            </a:br>
            <a:r>
              <a:rPr lang="en-US" dirty="0" smtClean="0"/>
              <a:t>Water Quality</a:t>
            </a:r>
          </a:p>
        </p:txBody>
      </p:sp>
      <p:sp>
        <p:nvSpPr>
          <p:cNvPr id="2051" name="Rectangle 3"/>
          <p:cNvSpPr>
            <a:spLocks noGrp="1" noChangeArrowheads="1"/>
          </p:cNvSpPr>
          <p:nvPr>
            <p:ph type="subTitle" idx="1"/>
          </p:nvPr>
        </p:nvSpPr>
        <p:spPr>
          <a:xfrm>
            <a:off x="533400" y="3228536"/>
            <a:ext cx="7854696" cy="3019864"/>
          </a:xfrm>
        </p:spPr>
        <p:txBody>
          <a:bodyPr>
            <a:normAutofit/>
          </a:bodyPr>
          <a:lstStyle/>
          <a:p>
            <a:pPr eaLnBrk="1" hangingPunct="1">
              <a:defRPr/>
            </a:pPr>
            <a:r>
              <a:rPr lang="en-US" dirty="0" smtClean="0"/>
              <a:t>Turbidity</a:t>
            </a:r>
          </a:p>
          <a:p>
            <a:pPr eaLnBrk="1" hangingPunct="1">
              <a:defRPr/>
            </a:pPr>
            <a:r>
              <a:rPr lang="en-US" dirty="0" smtClean="0"/>
              <a:t>Dissolved Oxygen</a:t>
            </a:r>
          </a:p>
          <a:p>
            <a:pPr eaLnBrk="1" hangingPunct="1">
              <a:defRPr/>
            </a:pPr>
            <a:r>
              <a:rPr lang="en-US" dirty="0" smtClean="0"/>
              <a:t>Temperature</a:t>
            </a:r>
          </a:p>
          <a:p>
            <a:pPr eaLnBrk="1" hangingPunct="1">
              <a:defRPr/>
            </a:pPr>
            <a:r>
              <a:rPr lang="en-US" dirty="0" smtClean="0"/>
              <a:t>pH</a:t>
            </a:r>
          </a:p>
          <a:p>
            <a:pPr eaLnBrk="1" hangingPunct="1">
              <a:defRPr/>
            </a:pPr>
            <a:r>
              <a:rPr lang="en-US" dirty="0" smtClean="0"/>
              <a:t>Nitrates</a:t>
            </a:r>
          </a:p>
          <a:p>
            <a:pPr eaLnBrk="1" hangingPunct="1">
              <a:defRPr/>
            </a:pPr>
            <a:r>
              <a:rPr lang="en-US" dirty="0" smtClean="0"/>
              <a:t>Bio-indicators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Temperature</a:t>
            </a:r>
          </a:p>
        </p:txBody>
      </p:sp>
      <p:sp>
        <p:nvSpPr>
          <p:cNvPr id="22531" name="Rectangle 3"/>
          <p:cNvSpPr>
            <a:spLocks noGrp="1" noChangeArrowheads="1"/>
          </p:cNvSpPr>
          <p:nvPr>
            <p:ph sz="half" idx="1"/>
          </p:nvPr>
        </p:nvSpPr>
        <p:spPr/>
        <p:txBody>
          <a:bodyPr/>
          <a:lstStyle/>
          <a:p>
            <a:pPr eaLnBrk="1" hangingPunct="1">
              <a:defRPr/>
            </a:pPr>
            <a:r>
              <a:rPr lang="en-US" dirty="0" smtClean="0"/>
              <a:t>Definition:  Temperature is the measure of average kinetic energy.</a:t>
            </a:r>
          </a:p>
          <a:p>
            <a:pPr eaLnBrk="1" hangingPunct="1">
              <a:defRPr/>
            </a:pPr>
            <a:r>
              <a:rPr lang="en-US" dirty="0" smtClean="0"/>
              <a:t>Temperature is defined as the degree of hotness or coldness measured on a definite scale.</a:t>
            </a:r>
          </a:p>
          <a:p>
            <a:pPr eaLnBrk="1" hangingPunct="1">
              <a:defRPr/>
            </a:pPr>
            <a:endParaRPr lang="en-US" dirty="0" smtClean="0"/>
          </a:p>
        </p:txBody>
      </p:sp>
      <p:sp>
        <p:nvSpPr>
          <p:cNvPr id="3" name="Content Placeholder 2"/>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981200"/>
            <a:ext cx="39243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20936" y="5929745"/>
            <a:ext cx="5105400" cy="369332"/>
          </a:xfrm>
          <a:prstGeom prst="rect">
            <a:avLst/>
          </a:prstGeom>
        </p:spPr>
        <p:txBody>
          <a:bodyPr wrap="square">
            <a:spAutoFit/>
          </a:bodyPr>
          <a:lstStyle/>
          <a:p>
            <a:r>
              <a:rPr lang="en-US" sz="900" dirty="0"/>
              <a:t>http://media.midcurrent.com.s3.amazonaws.com/wp-content/uploads/2011/03/ThermalOptimum_400.jpg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Temperature Levels:</a:t>
            </a:r>
          </a:p>
        </p:txBody>
      </p:sp>
      <p:sp>
        <p:nvSpPr>
          <p:cNvPr id="23555" name="Rectangle 3"/>
          <p:cNvSpPr>
            <a:spLocks noGrp="1" noChangeArrowheads="1"/>
          </p:cNvSpPr>
          <p:nvPr>
            <p:ph sz="half" idx="1"/>
          </p:nvPr>
        </p:nvSpPr>
        <p:spPr/>
        <p:txBody>
          <a:bodyPr/>
          <a:lstStyle/>
          <a:p>
            <a:pPr eaLnBrk="1" hangingPunct="1">
              <a:defRPr/>
            </a:pPr>
            <a:r>
              <a:rPr lang="en-US" smtClean="0"/>
              <a:t>Levels: </a:t>
            </a:r>
          </a:p>
          <a:p>
            <a:pPr eaLnBrk="1" hangingPunct="1">
              <a:defRPr/>
            </a:pPr>
            <a:r>
              <a:rPr lang="en-US" smtClean="0"/>
              <a:t>Low:  cannot be tolerated below 32 degrees F</a:t>
            </a:r>
          </a:p>
          <a:p>
            <a:pPr eaLnBrk="1" hangingPunct="1">
              <a:defRPr/>
            </a:pPr>
            <a:r>
              <a:rPr lang="en-US" smtClean="0"/>
              <a:t>High:  only rough fish can tolerate temperatures above 97 degrees F</a:t>
            </a:r>
          </a:p>
        </p:txBody>
      </p:sp>
      <p:sp>
        <p:nvSpPr>
          <p:cNvPr id="2" name="Content Placeholder 1"/>
          <p:cNvSpPr>
            <a:spLocks noGrp="1"/>
          </p:cNvSpPr>
          <p:nvPr>
            <p:ph sz="half" idx="2"/>
          </p:nvPr>
        </p:nvSpPr>
        <p:spPr/>
        <p:txBody>
          <a:bodyPr/>
          <a:lstStyle/>
          <a:p>
            <a:endParaRPr lang="en-US"/>
          </a:p>
        </p:txBody>
      </p:sp>
      <p:pic>
        <p:nvPicPr>
          <p:cNvPr id="4098" name="Picture 2" descr="http://www.miseagrant.umich.edu/lessons/files/2013/05/DZ_Lesson3_water-temp-graphic-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39636"/>
            <a:ext cx="4128562" cy="45373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1218" y="6292334"/>
            <a:ext cx="4572000" cy="369332"/>
          </a:xfrm>
          <a:prstGeom prst="rect">
            <a:avLst/>
          </a:prstGeom>
        </p:spPr>
        <p:txBody>
          <a:bodyPr>
            <a:spAutoFit/>
          </a:bodyPr>
          <a:lstStyle/>
          <a:p>
            <a:r>
              <a:rPr lang="en-US" sz="900" dirty="0">
                <a:latin typeface="+mj-lt"/>
              </a:rPr>
              <a:t>http://www.miseagrant.umich.edu/lessons/files/2013/05/DZ_Lesson3_water-temp-graphic-web.jpg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sz="4000" dirty="0" smtClean="0"/>
              <a:t>Some changes that cause a change in temperature…</a:t>
            </a:r>
          </a:p>
        </p:txBody>
      </p:sp>
      <p:sp>
        <p:nvSpPr>
          <p:cNvPr id="24579" name="Rectangle 3"/>
          <p:cNvSpPr>
            <a:spLocks noGrp="1" noChangeArrowheads="1"/>
          </p:cNvSpPr>
          <p:nvPr>
            <p:ph sz="half" idx="1"/>
          </p:nvPr>
        </p:nvSpPr>
        <p:spPr/>
        <p:txBody>
          <a:bodyPr/>
          <a:lstStyle/>
          <a:p>
            <a:pPr eaLnBrk="1" hangingPunct="1">
              <a:buFontTx/>
              <a:buNone/>
              <a:defRPr/>
            </a:pPr>
            <a:endParaRPr lang="en-US" dirty="0" smtClean="0"/>
          </a:p>
          <a:p>
            <a:pPr eaLnBrk="1" hangingPunct="1">
              <a:defRPr/>
            </a:pPr>
            <a:r>
              <a:rPr lang="en-US" dirty="0" smtClean="0"/>
              <a:t>Source of water</a:t>
            </a:r>
          </a:p>
          <a:p>
            <a:pPr eaLnBrk="1" hangingPunct="1">
              <a:defRPr/>
            </a:pPr>
            <a:r>
              <a:rPr lang="en-US" dirty="0" smtClean="0"/>
              <a:t>Time of year</a:t>
            </a:r>
          </a:p>
          <a:p>
            <a:pPr eaLnBrk="1" hangingPunct="1">
              <a:defRPr/>
            </a:pPr>
            <a:r>
              <a:rPr lang="en-US" dirty="0" smtClean="0"/>
              <a:t>Suspended sediment</a:t>
            </a:r>
          </a:p>
          <a:p>
            <a:pPr eaLnBrk="1" hangingPunct="1">
              <a:defRPr/>
            </a:pPr>
            <a:r>
              <a:rPr lang="en-US" dirty="0" smtClean="0"/>
              <a:t>Depth of water</a:t>
            </a:r>
          </a:p>
          <a:p>
            <a:pPr eaLnBrk="1" hangingPunct="1">
              <a:defRPr/>
            </a:pPr>
            <a:r>
              <a:rPr lang="en-US" dirty="0" smtClean="0"/>
              <a:t>Shade from shoreline vegetation</a:t>
            </a:r>
          </a:p>
        </p:txBody>
      </p:sp>
      <p:sp>
        <p:nvSpPr>
          <p:cNvPr id="2" name="Content Placeholder 1"/>
          <p:cNvSpPr>
            <a:spLocks noGrp="1"/>
          </p:cNvSpPr>
          <p:nvPr>
            <p:ph sz="half" idx="2"/>
          </p:nvPr>
        </p:nvSpPr>
        <p:spPr/>
        <p:txBody>
          <a:bodyPr/>
          <a:lstStyle/>
          <a:p>
            <a:pPr marL="0" indent="0" algn="ctr">
              <a:buNone/>
            </a:pPr>
            <a:r>
              <a:rPr lang="en-US" b="1" dirty="0" smtClean="0"/>
              <a:t>The benefit of a vegetative buffer.</a:t>
            </a:r>
          </a:p>
          <a:p>
            <a:pPr marL="0" indent="0" algn="ctr">
              <a:buNone/>
            </a:pPr>
            <a:r>
              <a:rPr lang="en-US" sz="1100" b="1" dirty="0"/>
              <a:t>http://www.vernier.com/experiments/esv/10/temperature</a:t>
            </a:r>
            <a:r>
              <a:rPr lang="en-US" b="1" dirty="0"/>
              <a:t>/</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0386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smtClean="0"/>
              <a:t>Results of changes in temperature…</a:t>
            </a:r>
          </a:p>
        </p:txBody>
      </p:sp>
      <p:sp>
        <p:nvSpPr>
          <p:cNvPr id="25603" name="Rectangle 3"/>
          <p:cNvSpPr>
            <a:spLocks noGrp="1" noChangeArrowheads="1"/>
          </p:cNvSpPr>
          <p:nvPr>
            <p:ph idx="1"/>
          </p:nvPr>
        </p:nvSpPr>
        <p:spPr/>
        <p:txBody>
          <a:bodyPr/>
          <a:lstStyle/>
          <a:p>
            <a:pPr eaLnBrk="1" hangingPunct="1">
              <a:buFontTx/>
              <a:buNone/>
              <a:defRPr/>
            </a:pPr>
            <a:endParaRPr lang="en-US" dirty="0" smtClean="0"/>
          </a:p>
          <a:p>
            <a:pPr eaLnBrk="1" hangingPunct="1">
              <a:defRPr/>
            </a:pPr>
            <a:r>
              <a:rPr lang="en-US" dirty="0" smtClean="0"/>
              <a:t>Changes in temperature can make aquatic life susceptible to disease and at extreme levels can result in death.</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680" y="3429000"/>
            <a:ext cx="43243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23680" y="5391120"/>
            <a:ext cx="4572000" cy="400110"/>
          </a:xfrm>
          <a:prstGeom prst="rect">
            <a:avLst/>
          </a:prstGeom>
        </p:spPr>
        <p:txBody>
          <a:bodyPr>
            <a:spAutoFit/>
          </a:bodyPr>
          <a:lstStyle/>
          <a:p>
            <a:r>
              <a:rPr lang="en-US" sz="1000" dirty="0"/>
              <a:t>http://esi.stanford.edu/temperature/imagestemperature/fishtemperaturepreference.jpg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pH Definition:</a:t>
            </a:r>
          </a:p>
        </p:txBody>
      </p:sp>
      <p:sp>
        <p:nvSpPr>
          <p:cNvPr id="13315" name="Rectangle 3"/>
          <p:cNvSpPr>
            <a:spLocks noGrp="1" noChangeArrowheads="1"/>
          </p:cNvSpPr>
          <p:nvPr>
            <p:ph idx="1"/>
          </p:nvPr>
        </p:nvSpPr>
        <p:spPr/>
        <p:txBody>
          <a:bodyPr/>
          <a:lstStyle/>
          <a:p>
            <a:pPr eaLnBrk="1" hangingPunct="1">
              <a:defRPr/>
            </a:pPr>
            <a:r>
              <a:rPr lang="en-US" smtClean="0"/>
              <a:t>pH: the acidity of the water (presence of hydrogen ion)</a:t>
            </a:r>
          </a:p>
          <a:p>
            <a:pPr eaLnBrk="1" hangingPunct="1">
              <a:defRPr/>
            </a:pPr>
            <a:r>
              <a:rPr lang="en-US" smtClean="0"/>
              <a:t>pH number  between 0 and 7 is acidic</a:t>
            </a:r>
          </a:p>
          <a:p>
            <a:pPr eaLnBrk="1" hangingPunct="1">
              <a:defRPr/>
            </a:pPr>
            <a:r>
              <a:rPr lang="en-US" smtClean="0"/>
              <a:t>pH number at 7 is neutral</a:t>
            </a:r>
          </a:p>
          <a:p>
            <a:pPr eaLnBrk="1" hangingPunct="1">
              <a:defRPr/>
            </a:pPr>
            <a:r>
              <a:rPr lang="en-US" smtClean="0"/>
              <a:t>pH number between 7 and 14 is basic</a:t>
            </a:r>
          </a:p>
        </p:txBody>
      </p:sp>
      <p:pic>
        <p:nvPicPr>
          <p:cNvPr id="5122" name="Picture 2" descr="http://www.abundanthealthcenter.com/blog/wp-content/uploads/2011/04/PH-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70193"/>
            <a:ext cx="5867400" cy="22782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1700" y="6400800"/>
            <a:ext cx="4572000" cy="230832"/>
          </a:xfrm>
          <a:prstGeom prst="rect">
            <a:avLst/>
          </a:prstGeom>
        </p:spPr>
        <p:txBody>
          <a:bodyPr>
            <a:spAutoFit/>
          </a:bodyPr>
          <a:lstStyle/>
          <a:p>
            <a:r>
              <a:rPr lang="en-US" sz="900" dirty="0">
                <a:latin typeface="+mj-lt"/>
              </a:rPr>
              <a:t>http://www.abundanthealthcenter.com/blog/wp-content/uploads/2011/04/PH-Scale.jpg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pH Scale</a:t>
            </a:r>
          </a:p>
        </p:txBody>
      </p:sp>
      <p:pic>
        <p:nvPicPr>
          <p:cNvPr id="9219" name="Picture 7" descr="http://www.ltbenvironmentalproject.com/uploadedImages/6-_FAQs/pH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04800"/>
            <a:ext cx="61880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pH Scale Levels:</a:t>
            </a:r>
          </a:p>
        </p:txBody>
      </p:sp>
      <p:sp>
        <p:nvSpPr>
          <p:cNvPr id="15363" name="Rectangle 3"/>
          <p:cNvSpPr>
            <a:spLocks noGrp="1" noChangeArrowheads="1"/>
          </p:cNvSpPr>
          <p:nvPr>
            <p:ph sz="half" idx="1"/>
          </p:nvPr>
        </p:nvSpPr>
        <p:spPr/>
        <p:txBody>
          <a:bodyPr/>
          <a:lstStyle/>
          <a:p>
            <a:pPr eaLnBrk="1" hangingPunct="1">
              <a:defRPr/>
            </a:pPr>
            <a:r>
              <a:rPr lang="en-US" smtClean="0"/>
              <a:t>Surface Freshwater: between 6 and 9</a:t>
            </a:r>
          </a:p>
          <a:p>
            <a:pPr eaLnBrk="1" hangingPunct="1">
              <a:defRPr/>
            </a:pPr>
            <a:r>
              <a:rPr lang="en-US" smtClean="0"/>
              <a:t>Swamps: as low as 4.3</a:t>
            </a:r>
          </a:p>
          <a:p>
            <a:pPr eaLnBrk="1" hangingPunct="1">
              <a:defRPr/>
            </a:pPr>
            <a:r>
              <a:rPr lang="en-US" smtClean="0"/>
              <a:t>Salt Water: 8.1 but can be as low as 7.7</a:t>
            </a:r>
          </a:p>
        </p:txBody>
      </p:sp>
      <p:sp>
        <p:nvSpPr>
          <p:cNvPr id="2" name="Content Placeholder 1"/>
          <p:cNvSpPr>
            <a:spLocks noGrp="1"/>
          </p:cNvSpPr>
          <p:nvPr>
            <p:ph sz="half" idx="2"/>
          </p:nvPr>
        </p:nvSpPr>
        <p:spPr/>
        <p:txBody>
          <a:bodyPr>
            <a:norm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r>
              <a:rPr lang="en-US" sz="1000" dirty="0" smtClean="0"/>
              <a:t>http</a:t>
            </a:r>
            <a:r>
              <a:rPr lang="en-US" sz="1000" dirty="0"/>
              <a:t>://extension.usu.edu/waterquality/images/uploads/Whats%20in%20your%20water/pH%20table.jpg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191000" cy="36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smtClean="0"/>
              <a:t>Causes of the change in pH levels</a:t>
            </a:r>
          </a:p>
        </p:txBody>
      </p:sp>
      <p:sp>
        <p:nvSpPr>
          <p:cNvPr id="16387" name="Rectangle 3"/>
          <p:cNvSpPr>
            <a:spLocks noGrp="1" noChangeArrowheads="1"/>
          </p:cNvSpPr>
          <p:nvPr>
            <p:ph idx="1"/>
          </p:nvPr>
        </p:nvSpPr>
        <p:spPr/>
        <p:txBody>
          <a:bodyPr/>
          <a:lstStyle/>
          <a:p>
            <a:pPr eaLnBrk="1" hangingPunct="1">
              <a:defRPr/>
            </a:pPr>
            <a:r>
              <a:rPr lang="en-US" smtClean="0"/>
              <a:t>Causes of changes in pH:  </a:t>
            </a:r>
          </a:p>
          <a:p>
            <a:pPr eaLnBrk="1" hangingPunct="1">
              <a:defRPr/>
            </a:pPr>
            <a:r>
              <a:rPr lang="en-US" smtClean="0"/>
              <a:t>Natural conditions (especially in swamps)</a:t>
            </a:r>
          </a:p>
          <a:p>
            <a:pPr eaLnBrk="1" hangingPunct="1">
              <a:defRPr/>
            </a:pPr>
            <a:r>
              <a:rPr lang="en-US" smtClean="0"/>
              <a:t>Dumping of waste (batteries)</a:t>
            </a:r>
          </a:p>
          <a:p>
            <a:pPr eaLnBrk="1" hangingPunct="1">
              <a:defRPr/>
            </a:pPr>
            <a:r>
              <a:rPr lang="en-US" smtClean="0"/>
              <a:t>Farm runoff (lime)</a:t>
            </a:r>
          </a:p>
          <a:p>
            <a:pPr eaLnBrk="1" hangingPunct="1">
              <a:defRPr/>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Results of changes in pH levels</a:t>
            </a:r>
          </a:p>
        </p:txBody>
      </p:sp>
      <p:sp>
        <p:nvSpPr>
          <p:cNvPr id="17411" name="Rectangle 3"/>
          <p:cNvSpPr>
            <a:spLocks noGrp="1" noChangeArrowheads="1"/>
          </p:cNvSpPr>
          <p:nvPr>
            <p:ph idx="1"/>
          </p:nvPr>
        </p:nvSpPr>
        <p:spPr/>
        <p:txBody>
          <a:bodyPr/>
          <a:lstStyle/>
          <a:p>
            <a:pPr eaLnBrk="1" hangingPunct="1">
              <a:buFontTx/>
              <a:buNone/>
              <a:defRPr/>
            </a:pPr>
            <a:endParaRPr lang="en-US" smtClean="0"/>
          </a:p>
          <a:p>
            <a:pPr eaLnBrk="1" hangingPunct="1">
              <a:defRPr/>
            </a:pPr>
            <a:r>
              <a:rPr lang="en-US" smtClean="0"/>
              <a:t>A change in pH by two units results in water system having 100 times a difference in acidity.</a:t>
            </a:r>
          </a:p>
          <a:p>
            <a:pPr eaLnBrk="1" hangingPunct="1">
              <a:defRPr/>
            </a:pPr>
            <a:r>
              <a:rPr lang="en-US" smtClean="0"/>
              <a:t>Most aquatic life cannot withstand water outside of the optimum pH thus resulting in death.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Nitrates</a:t>
            </a:r>
          </a:p>
        </p:txBody>
      </p:sp>
      <p:sp>
        <p:nvSpPr>
          <p:cNvPr id="26627" name="Rectangle 3"/>
          <p:cNvSpPr>
            <a:spLocks noGrp="1" noChangeArrowheads="1"/>
          </p:cNvSpPr>
          <p:nvPr>
            <p:ph sz="half" idx="1"/>
          </p:nvPr>
        </p:nvSpPr>
        <p:spPr/>
        <p:txBody>
          <a:bodyPr>
            <a:normAutofit fontScale="85000" lnSpcReduction="20000"/>
          </a:bodyPr>
          <a:lstStyle/>
          <a:p>
            <a:pPr eaLnBrk="1" hangingPunct="1">
              <a:buFontTx/>
              <a:buNone/>
              <a:defRPr/>
            </a:pPr>
            <a:endParaRPr lang="en-US" dirty="0" smtClean="0"/>
          </a:p>
          <a:p>
            <a:pPr>
              <a:defRPr/>
            </a:pPr>
            <a:r>
              <a:rPr lang="en-US" dirty="0" smtClean="0"/>
              <a:t>Nitrate (NO</a:t>
            </a:r>
            <a:r>
              <a:rPr lang="en-US" baseline="-25000" dirty="0" smtClean="0"/>
              <a:t>3</a:t>
            </a:r>
            <a:r>
              <a:rPr lang="en-US" dirty="0" smtClean="0"/>
              <a:t>) is a naturally occurring form of nitrogen found in soil. Nitrogen is essential to all life.</a:t>
            </a:r>
          </a:p>
          <a:p>
            <a:pPr eaLnBrk="1" hangingPunct="1">
              <a:defRPr/>
            </a:pPr>
            <a:r>
              <a:rPr lang="en-US" dirty="0" smtClean="0"/>
              <a:t>Nitrates are compounds that contains the nitrogen based polyatomic ion NO</a:t>
            </a:r>
            <a:r>
              <a:rPr lang="en-US" sz="2000" dirty="0" smtClean="0"/>
              <a:t>3.</a:t>
            </a:r>
          </a:p>
          <a:p>
            <a:pPr eaLnBrk="1" hangingPunct="1">
              <a:defRPr/>
            </a:pPr>
            <a:r>
              <a:rPr lang="en-US" dirty="0" smtClean="0"/>
              <a:t>Nitrates is one form of dissolved nitrogen that occurs naturally in soil and water. </a:t>
            </a:r>
          </a:p>
          <a:p>
            <a:pPr eaLnBrk="1" hangingPunct="1">
              <a:defRPr/>
            </a:pPr>
            <a:r>
              <a:rPr lang="en-US" dirty="0" smtClean="0"/>
              <a:t>It is the primary source of nutrients for plants and may be used as fertilizer.</a:t>
            </a:r>
          </a:p>
          <a:p>
            <a:pPr>
              <a:defRPr/>
            </a:pPr>
            <a:endParaRPr lang="en-US" dirty="0" smtClean="0"/>
          </a:p>
        </p:txBody>
      </p:sp>
      <p:sp>
        <p:nvSpPr>
          <p:cNvPr id="2" name="Content Placeholder 1"/>
          <p:cNvSpPr>
            <a:spLocks noGrp="1"/>
          </p:cNvSpPr>
          <p:nvPr>
            <p:ph sz="half" idx="2"/>
          </p:nvPr>
        </p:nvSpPr>
        <p:spPr/>
        <p:txBody>
          <a:bodyPr>
            <a:normAutofit fontScale="85000" lnSpcReduction="20000"/>
          </a:bodyPr>
          <a:lstStyle/>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endParaRPr lang="en-US" sz="1000" dirty="0" smtClean="0">
              <a:latin typeface="+mj-lt"/>
            </a:endParaRPr>
          </a:p>
          <a:p>
            <a:endParaRPr lang="en-US" sz="1000" dirty="0">
              <a:latin typeface="+mj-lt"/>
            </a:endParaRPr>
          </a:p>
          <a:p>
            <a:r>
              <a:rPr lang="en-US" sz="1000" dirty="0" smtClean="0">
                <a:latin typeface="+mj-lt"/>
              </a:rPr>
              <a:t>http</a:t>
            </a:r>
            <a:r>
              <a:rPr lang="en-US" sz="1000" dirty="0">
                <a:latin typeface="+mj-lt"/>
              </a:rPr>
              <a:t>://www.wheatleyriver.ca/wp-content/uploads/2011/02/Eutrphication-300x183.jpg</a:t>
            </a:r>
          </a:p>
        </p:txBody>
      </p:sp>
      <p:pic>
        <p:nvPicPr>
          <p:cNvPr id="6148" name="Picture 4" descr="http://www.wheatleyriver.ca/wp-content/uploads/2011/02/Eutrphication-300x1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3048000" cy="2640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Turbidity Definition	</a:t>
            </a:r>
          </a:p>
        </p:txBody>
      </p:sp>
      <p:sp>
        <p:nvSpPr>
          <p:cNvPr id="7171" name="Rectangle 3"/>
          <p:cNvSpPr>
            <a:spLocks noGrp="1" noChangeArrowheads="1"/>
          </p:cNvSpPr>
          <p:nvPr>
            <p:ph idx="1"/>
          </p:nvPr>
        </p:nvSpPr>
        <p:spPr/>
        <p:txBody>
          <a:bodyPr/>
          <a:lstStyle/>
          <a:p>
            <a:pPr eaLnBrk="1" hangingPunct="1">
              <a:defRPr/>
            </a:pPr>
            <a:r>
              <a:rPr lang="en-US" dirty="0" smtClean="0"/>
              <a:t>Turbidity</a:t>
            </a:r>
            <a:r>
              <a:rPr lang="en-US" dirty="0"/>
              <a:t> </a:t>
            </a:r>
            <a:r>
              <a:rPr lang="en-US" dirty="0" smtClean="0"/>
              <a:t>is the measure of the degree to which water looses its transparency due to the presence of suspended particulates.</a:t>
            </a:r>
          </a:p>
          <a:p>
            <a:pPr>
              <a:defRPr/>
            </a:pPr>
            <a:endParaRPr lang="en-US" sz="1100" dirty="0" smtClean="0"/>
          </a:p>
          <a:p>
            <a:pPr>
              <a:defRPr/>
            </a:pPr>
            <a:endParaRPr lang="en-US" sz="1100" dirty="0"/>
          </a:p>
          <a:p>
            <a:pPr>
              <a:defRPr/>
            </a:pPr>
            <a:endParaRPr lang="en-US" sz="1100" dirty="0" smtClean="0"/>
          </a:p>
          <a:p>
            <a:pPr>
              <a:defRPr/>
            </a:pPr>
            <a:endParaRPr lang="en-US" sz="1100" dirty="0"/>
          </a:p>
          <a:p>
            <a:pPr>
              <a:defRPr/>
            </a:pPr>
            <a:endParaRPr lang="en-US" sz="1100" dirty="0" smtClean="0"/>
          </a:p>
          <a:p>
            <a:pPr>
              <a:defRPr/>
            </a:pPr>
            <a:endParaRPr lang="en-US" sz="1100" dirty="0"/>
          </a:p>
          <a:p>
            <a:pPr>
              <a:defRPr/>
            </a:pPr>
            <a:endParaRPr lang="en-US" sz="1100" dirty="0" smtClean="0"/>
          </a:p>
          <a:p>
            <a:pPr>
              <a:defRPr/>
            </a:pPr>
            <a:endParaRPr lang="en-US" sz="1100" dirty="0"/>
          </a:p>
          <a:p>
            <a:pPr>
              <a:defRPr/>
            </a:pPr>
            <a:endParaRPr lang="en-US" sz="1100" dirty="0" smtClean="0"/>
          </a:p>
          <a:p>
            <a:pPr>
              <a:defRPr/>
            </a:pPr>
            <a:endParaRPr lang="en-US" sz="1100" dirty="0"/>
          </a:p>
          <a:p>
            <a:pPr>
              <a:defRPr/>
            </a:pPr>
            <a:endParaRPr lang="en-US" sz="1100" dirty="0" smtClean="0"/>
          </a:p>
          <a:p>
            <a:pPr marL="0" indent="0">
              <a:buNone/>
              <a:defRPr/>
            </a:pPr>
            <a:endParaRPr lang="en-US" sz="1100" dirty="0"/>
          </a:p>
          <a:p>
            <a:pPr>
              <a:defRPr/>
            </a:pPr>
            <a:r>
              <a:rPr lang="en-US" sz="1100" dirty="0" smtClean="0"/>
              <a:t>http</a:t>
            </a:r>
            <a:r>
              <a:rPr lang="en-US" sz="1100" dirty="0"/>
              <a:t>://oos.soest.hawaii.edu/pacioos/focus/modeling/roms_turb.php</a:t>
            </a:r>
            <a:endParaRPr lang="en-US" sz="1100" dirty="0" smtClean="0"/>
          </a:p>
        </p:txBody>
      </p:sp>
      <p:pic>
        <p:nvPicPr>
          <p:cNvPr id="4102" name="Picture 6" descr="http://oos.soest.hawaii.edu/pacioos/images/cwb/turbidity_grad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80509"/>
            <a:ext cx="6905625"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Nitrates Levels:</a:t>
            </a:r>
          </a:p>
        </p:txBody>
      </p:sp>
      <p:sp>
        <p:nvSpPr>
          <p:cNvPr id="27651" name="Rectangle 3"/>
          <p:cNvSpPr>
            <a:spLocks noGrp="1" noChangeArrowheads="1"/>
          </p:cNvSpPr>
          <p:nvPr>
            <p:ph idx="1"/>
          </p:nvPr>
        </p:nvSpPr>
        <p:spPr/>
        <p:txBody>
          <a:bodyPr/>
          <a:lstStyle/>
          <a:p>
            <a:pPr eaLnBrk="1" hangingPunct="1">
              <a:buFontTx/>
              <a:buNone/>
              <a:defRPr/>
            </a:pPr>
            <a:r>
              <a:rPr lang="en-US" dirty="0" smtClean="0"/>
              <a:t> </a:t>
            </a:r>
          </a:p>
          <a:p>
            <a:pPr eaLnBrk="1" hangingPunct="1">
              <a:defRPr/>
            </a:pPr>
            <a:r>
              <a:rPr lang="en-US" dirty="0" smtClean="0"/>
              <a:t>Drinking water max:  10 mg/L (Test yearly if you own your own well). </a:t>
            </a:r>
          </a:p>
          <a:p>
            <a:pPr eaLnBrk="1" hangingPunct="1">
              <a:defRPr/>
            </a:pPr>
            <a:r>
              <a:rPr lang="en-US" dirty="0" smtClean="0"/>
              <a:t>Fish: below 90 mg/L seems to have no effect on warm water fish.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Nitrates</a:t>
            </a:r>
            <a:endParaRPr lang="en-US" dirty="0"/>
          </a:p>
        </p:txBody>
      </p:sp>
      <p:sp>
        <p:nvSpPr>
          <p:cNvPr id="3" name="Content Placeholder 2"/>
          <p:cNvSpPr>
            <a:spLocks noGrp="1"/>
          </p:cNvSpPr>
          <p:nvPr>
            <p:ph idx="1"/>
          </p:nvPr>
        </p:nvSpPr>
        <p:spPr/>
        <p:txBody>
          <a:bodyPr/>
          <a:lstStyle/>
          <a:p>
            <a:pPr marL="0" indent="0">
              <a:buNone/>
            </a:pPr>
            <a:r>
              <a:rPr lang="en-US" dirty="0" smtClean="0"/>
              <a:t>Excess of Nitrates in water can cause eutrophication.</a:t>
            </a:r>
            <a:endParaRPr lang="en-US" dirty="0"/>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0"/>
            <a:ext cx="4343400" cy="285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28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Nitrates… some causes</a:t>
            </a:r>
          </a:p>
        </p:txBody>
      </p:sp>
      <p:sp>
        <p:nvSpPr>
          <p:cNvPr id="28675" name="Rectangle 3"/>
          <p:cNvSpPr>
            <a:spLocks noGrp="1" noChangeArrowheads="1"/>
          </p:cNvSpPr>
          <p:nvPr>
            <p:ph idx="1"/>
          </p:nvPr>
        </p:nvSpPr>
        <p:spPr/>
        <p:txBody>
          <a:bodyPr/>
          <a:lstStyle/>
          <a:p>
            <a:pPr eaLnBrk="1" hangingPunct="1">
              <a:buFontTx/>
              <a:buNone/>
              <a:defRPr/>
            </a:pPr>
            <a:endParaRPr lang="en-US" smtClean="0"/>
          </a:p>
          <a:p>
            <a:pPr eaLnBrk="1" hangingPunct="1">
              <a:defRPr/>
            </a:pPr>
            <a:r>
              <a:rPr lang="en-US" smtClean="0"/>
              <a:t>Fertilizer runoff (both farm and home)</a:t>
            </a:r>
          </a:p>
          <a:p>
            <a:pPr eaLnBrk="1" hangingPunct="1">
              <a:defRPr/>
            </a:pPr>
            <a:r>
              <a:rPr lang="en-US" smtClean="0"/>
              <a:t>Manure pits</a:t>
            </a:r>
          </a:p>
          <a:p>
            <a:pPr eaLnBrk="1" hangingPunct="1">
              <a:defRPr/>
            </a:pPr>
            <a:r>
              <a:rPr lang="en-US" smtClean="0"/>
              <a:t>Leaks in septic systems</a:t>
            </a:r>
          </a:p>
          <a:p>
            <a:pPr eaLnBrk="1" hangingPunct="1">
              <a:defRPr/>
            </a:pPr>
            <a:r>
              <a:rPr lang="en-US" smtClean="0"/>
              <a:t>Animal waste</a:t>
            </a:r>
          </a:p>
          <a:p>
            <a:pPr eaLnBrk="1" hangingPunct="1">
              <a:defRPr/>
            </a:pPr>
            <a:r>
              <a:rPr lang="en-US" smtClean="0"/>
              <a:t>rain trapping car exhaust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smtClean="0"/>
              <a:t>Results of the presence of nitrates..</a:t>
            </a:r>
          </a:p>
        </p:txBody>
      </p:sp>
      <p:sp>
        <p:nvSpPr>
          <p:cNvPr id="33795" name="Rectangle 3"/>
          <p:cNvSpPr>
            <a:spLocks noGrp="1" noChangeArrowheads="1"/>
          </p:cNvSpPr>
          <p:nvPr>
            <p:ph idx="1"/>
          </p:nvPr>
        </p:nvSpPr>
        <p:spPr/>
        <p:txBody>
          <a:bodyPr/>
          <a:lstStyle/>
          <a:p>
            <a:pPr eaLnBrk="1" hangingPunct="1">
              <a:defRPr/>
            </a:pPr>
            <a:r>
              <a:rPr lang="en-US" dirty="0" smtClean="0"/>
              <a:t>Nitrates can increase the plant production and fish population resulting in overcrowding.</a:t>
            </a:r>
          </a:p>
          <a:p>
            <a:pPr eaLnBrk="1" hangingPunct="1">
              <a:defRPr/>
            </a:pPr>
            <a:r>
              <a:rPr lang="en-US" dirty="0" smtClean="0"/>
              <a:t>If algae increases due to nitrates, the DO levels can decrease, killing fish.</a:t>
            </a:r>
          </a:p>
          <a:p>
            <a:pPr eaLnBrk="1" hangingPunct="1">
              <a:defRPr/>
            </a:pPr>
            <a:r>
              <a:rPr lang="en-US" dirty="0" smtClean="0"/>
              <a:t>Nitrates are converted to nitrites in humans (can kill children).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Bio-Indicators:</a:t>
            </a:r>
          </a:p>
        </p:txBody>
      </p:sp>
      <p:sp>
        <p:nvSpPr>
          <p:cNvPr id="29699" name="Rectangle 3"/>
          <p:cNvSpPr>
            <a:spLocks noGrp="1" noChangeArrowheads="1"/>
          </p:cNvSpPr>
          <p:nvPr>
            <p:ph sz="half" idx="1"/>
          </p:nvPr>
        </p:nvSpPr>
        <p:spPr/>
        <p:txBody>
          <a:bodyPr>
            <a:normAutofit fontScale="92500"/>
          </a:bodyPr>
          <a:lstStyle/>
          <a:p>
            <a:pPr eaLnBrk="1" hangingPunct="1">
              <a:defRPr/>
            </a:pPr>
            <a:r>
              <a:rPr lang="en-US" dirty="0" smtClean="0"/>
              <a:t>Definitions:  Macro-invertebrates found living in water (they tend to remain in one place) that are sensitive to pollution.</a:t>
            </a:r>
          </a:p>
          <a:p>
            <a:pPr>
              <a:defRPr/>
            </a:pPr>
            <a:r>
              <a:rPr lang="en-US" dirty="0"/>
              <a:t>These are organisms, chemical markers or biological processes whose change points to altered environmental </a:t>
            </a:r>
            <a:r>
              <a:rPr lang="en-US" dirty="0" smtClean="0"/>
              <a:t>conditions</a:t>
            </a:r>
            <a:r>
              <a:rPr lang="en-US" dirty="0"/>
              <a:t>. </a:t>
            </a:r>
            <a:endParaRPr lang="en-US" dirty="0" smtClean="0"/>
          </a:p>
          <a:p>
            <a:pPr>
              <a:defRPr/>
            </a:pPr>
            <a:endParaRPr lang="en-US" dirty="0" smtClean="0"/>
          </a:p>
        </p:txBody>
      </p:sp>
      <p:sp>
        <p:nvSpPr>
          <p:cNvPr id="2" name="Content Placeholder 1"/>
          <p:cNvSpPr>
            <a:spLocks noGrp="1"/>
          </p:cNvSpPr>
          <p:nvPr>
            <p:ph sz="half" idx="2"/>
          </p:nvPr>
        </p:nvSpPr>
        <p:spPr/>
        <p:txBody>
          <a:bodyPr>
            <a:normAutofit fontScale="92500"/>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r>
              <a:rPr lang="en-US" sz="1000" dirty="0" smtClean="0"/>
              <a:t>http</a:t>
            </a:r>
            <a:r>
              <a:rPr lang="en-US" sz="1000" dirty="0"/>
              <a:t>://www1.nsd131.org/mainsite/schools/wms/PhotoGallery/8th%20Grade%20Science%20Trip%20to%20Payette%20River/_w/Collection%20of%20Macroinvertebrates_jpg.jpg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42259"/>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t>Bio-Indicators Levels</a:t>
            </a:r>
          </a:p>
        </p:txBody>
      </p:sp>
      <p:sp>
        <p:nvSpPr>
          <p:cNvPr id="30723" name="Rectangle 3"/>
          <p:cNvSpPr>
            <a:spLocks noGrp="1" noChangeArrowheads="1"/>
          </p:cNvSpPr>
          <p:nvPr>
            <p:ph sz="half" idx="1"/>
          </p:nvPr>
        </p:nvSpPr>
        <p:spPr/>
        <p:txBody>
          <a:bodyPr/>
          <a:lstStyle/>
          <a:p>
            <a:pPr eaLnBrk="1" hangingPunct="1">
              <a:buFontTx/>
              <a:buNone/>
              <a:defRPr/>
            </a:pPr>
            <a:endParaRPr lang="en-US" dirty="0" smtClean="0"/>
          </a:p>
          <a:p>
            <a:pPr eaLnBrk="1" hangingPunct="1">
              <a:defRPr/>
            </a:pPr>
            <a:r>
              <a:rPr lang="en-US" dirty="0" smtClean="0"/>
              <a:t>High level of variety: Good supply of healthy  bi0-indicators will indicate a healthy water source.</a:t>
            </a:r>
          </a:p>
          <a:p>
            <a:pPr eaLnBrk="1" hangingPunct="1">
              <a:defRPr/>
            </a:pPr>
            <a:r>
              <a:rPr lang="en-US" dirty="0" smtClean="0"/>
              <a:t>Small level of variety: Poor water source (indicator of high levels of pollution)</a:t>
            </a:r>
          </a:p>
          <a:p>
            <a:pPr>
              <a:defRPr/>
            </a:pPr>
            <a:endParaRPr lang="en-US" dirty="0"/>
          </a:p>
          <a:p>
            <a:pPr>
              <a:defRPr/>
            </a:pPr>
            <a:endParaRPr lang="en-US" dirty="0"/>
          </a:p>
          <a:p>
            <a:pPr>
              <a:defRPr/>
            </a:pPr>
            <a:endParaRPr lang="en-US" dirty="0"/>
          </a:p>
          <a:p>
            <a:pPr>
              <a:defRPr/>
            </a:pPr>
            <a:endParaRPr lang="en-US" dirty="0"/>
          </a:p>
          <a:p>
            <a:pPr eaLnBrk="1" hangingPunct="1">
              <a:defRPr/>
            </a:pPr>
            <a:endParaRPr lang="en-US" dirty="0" smtClean="0"/>
          </a:p>
        </p:txBody>
      </p:sp>
      <p:sp>
        <p:nvSpPr>
          <p:cNvPr id="2" name="Content Placeholder 1"/>
          <p:cNvSpPr>
            <a:spLocks noGrp="1"/>
          </p:cNvSpPr>
          <p:nvPr>
            <p:ph sz="half" idx="2"/>
          </p:nvPr>
        </p:nvSpPr>
        <p:spPr/>
        <p:txBody>
          <a:bodyPr>
            <a:norm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r>
              <a:rPr lang="en-US" sz="1000" dirty="0" smtClean="0"/>
              <a:t>http</a:t>
            </a:r>
            <a:r>
              <a:rPr lang="en-US" sz="1000" dirty="0"/>
              <a:t>://www.seanet.com/~leska/Online/petri.gif</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257" y="2133600"/>
            <a:ext cx="3704302" cy="364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t>Bio-Indicators:</a:t>
            </a:r>
          </a:p>
        </p:txBody>
      </p:sp>
      <p:sp>
        <p:nvSpPr>
          <p:cNvPr id="31747" name="Rectangle 3"/>
          <p:cNvSpPr>
            <a:spLocks noGrp="1" noChangeArrowheads="1"/>
          </p:cNvSpPr>
          <p:nvPr>
            <p:ph sz="half" idx="1"/>
          </p:nvPr>
        </p:nvSpPr>
        <p:spPr/>
        <p:txBody>
          <a:bodyPr/>
          <a:lstStyle/>
          <a:p>
            <a:pPr eaLnBrk="1" hangingPunct="1">
              <a:defRPr/>
            </a:pPr>
            <a:r>
              <a:rPr lang="en-US" smtClean="0"/>
              <a:t>Causes of changes in bio-indicators:</a:t>
            </a:r>
          </a:p>
          <a:p>
            <a:pPr eaLnBrk="1" hangingPunct="1">
              <a:defRPr/>
            </a:pPr>
            <a:r>
              <a:rPr lang="en-US" smtClean="0"/>
              <a:t>Pollution that results in changes in pH</a:t>
            </a:r>
          </a:p>
          <a:p>
            <a:pPr eaLnBrk="1" hangingPunct="1">
              <a:defRPr/>
            </a:pPr>
            <a:r>
              <a:rPr lang="en-US" smtClean="0"/>
              <a:t>Temperature</a:t>
            </a:r>
          </a:p>
          <a:p>
            <a:pPr eaLnBrk="1" hangingPunct="1">
              <a:defRPr/>
            </a:pPr>
            <a:r>
              <a:rPr lang="en-US" smtClean="0"/>
              <a:t>Dissolved oxygen </a:t>
            </a:r>
          </a:p>
          <a:p>
            <a:pPr eaLnBrk="1" hangingPunct="1">
              <a:defRPr/>
            </a:pPr>
            <a:r>
              <a:rPr lang="en-US" smtClean="0"/>
              <a:t>Nitrate levels</a:t>
            </a:r>
          </a:p>
        </p:txBody>
      </p:sp>
      <p:sp>
        <p:nvSpPr>
          <p:cNvPr id="2" name="Content Placeholder 1"/>
          <p:cNvSpPr>
            <a:spLocks noGrp="1"/>
          </p:cNvSpPr>
          <p:nvPr>
            <p:ph sz="half" idx="2"/>
          </p:nvPr>
        </p:nvSpPr>
        <p:spPr/>
        <p:txBody>
          <a:bodyPr>
            <a:norm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pPr marL="0" indent="0">
              <a:buNone/>
            </a:pPr>
            <a:r>
              <a:rPr lang="en-US" sz="1000" dirty="0" smtClean="0"/>
              <a:t>http</a:t>
            </a:r>
            <a:r>
              <a:rPr lang="en-US" sz="1000" dirty="0"/>
              <a:t>://telescript.denayer.wenk.be/~tgo/international/macroinvertebrates.jpg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810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Bio-Indicators:</a:t>
            </a:r>
          </a:p>
        </p:txBody>
      </p:sp>
      <p:sp>
        <p:nvSpPr>
          <p:cNvPr id="32771" name="Rectangle 3"/>
          <p:cNvSpPr>
            <a:spLocks noGrp="1" noChangeArrowheads="1"/>
          </p:cNvSpPr>
          <p:nvPr>
            <p:ph sz="half" idx="1"/>
          </p:nvPr>
        </p:nvSpPr>
        <p:spPr/>
        <p:txBody>
          <a:bodyPr>
            <a:normAutofit fontScale="92500" lnSpcReduction="20000"/>
          </a:bodyPr>
          <a:lstStyle/>
          <a:p>
            <a:pPr eaLnBrk="1" hangingPunct="1">
              <a:defRPr/>
            </a:pPr>
            <a:r>
              <a:rPr lang="en-US" dirty="0" smtClean="0"/>
              <a:t>Results of few varieties of bio-indicators present:</a:t>
            </a:r>
          </a:p>
          <a:p>
            <a:pPr eaLnBrk="1" hangingPunct="1">
              <a:defRPr/>
            </a:pPr>
            <a:r>
              <a:rPr lang="en-US" dirty="0" smtClean="0"/>
              <a:t>The lack of a large number of different varieties of bio-indicators is indicative of pollution</a:t>
            </a:r>
          </a:p>
          <a:p>
            <a:pPr>
              <a:defRPr/>
            </a:pPr>
            <a:r>
              <a:rPr lang="en-US" dirty="0" smtClean="0"/>
              <a:t>Bio-Indicators </a:t>
            </a:r>
            <a:r>
              <a:rPr lang="en-US" dirty="0"/>
              <a:t>are organisms used to keep the health of the environment in check. </a:t>
            </a:r>
          </a:p>
          <a:p>
            <a:pPr>
              <a:defRPr/>
            </a:pPr>
            <a:r>
              <a:rPr lang="en-US" dirty="0"/>
              <a:t>A few </a:t>
            </a:r>
            <a:r>
              <a:rPr lang="en-US" dirty="0" smtClean="0"/>
              <a:t>bio-indicators </a:t>
            </a:r>
            <a:r>
              <a:rPr lang="en-US" dirty="0"/>
              <a:t>are lichens, bacteria and daphnia. </a:t>
            </a:r>
          </a:p>
          <a:p>
            <a:pPr eaLnBrk="1" hangingPunct="1">
              <a:defRPr/>
            </a:pPr>
            <a:endParaRPr lang="en-US" dirty="0" smtClean="0"/>
          </a:p>
          <a:p>
            <a:pPr eaLnBrk="1" hangingPunct="1">
              <a:defRPr/>
            </a:pPr>
            <a:endParaRPr lang="en-US" dirty="0" smtClean="0"/>
          </a:p>
        </p:txBody>
      </p:sp>
      <p:sp>
        <p:nvSpPr>
          <p:cNvPr id="2" name="Content Placeholder 1"/>
          <p:cNvSpPr>
            <a:spLocks noGrp="1"/>
          </p:cNvSpPr>
          <p:nvPr>
            <p:ph sz="half" idx="2"/>
          </p:nvPr>
        </p:nvSpPr>
        <p:spPr/>
        <p:txBody>
          <a:bodyPr>
            <a:normAutofit fontScale="92500" lnSpcReduction="20000"/>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r>
              <a:rPr lang="en-US" sz="1000" dirty="0" smtClean="0"/>
              <a:t>http</a:t>
            </a:r>
            <a:r>
              <a:rPr lang="en-US" sz="1000" dirty="0"/>
              <a:t>://www.umesc.usgs.gov/images/photos/microscopic/daphnia_eggs_sg04_440.jpg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05000"/>
            <a:ext cx="2971800" cy="35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Turbidity Levels</a:t>
            </a:r>
          </a:p>
        </p:txBody>
      </p:sp>
      <p:sp>
        <p:nvSpPr>
          <p:cNvPr id="10243" name="Rectangle 3"/>
          <p:cNvSpPr>
            <a:spLocks noGrp="1" noChangeArrowheads="1"/>
          </p:cNvSpPr>
          <p:nvPr>
            <p:ph idx="1"/>
          </p:nvPr>
        </p:nvSpPr>
        <p:spPr/>
        <p:txBody>
          <a:bodyPr/>
          <a:lstStyle/>
          <a:p>
            <a:pPr eaLnBrk="1" hangingPunct="1">
              <a:defRPr/>
            </a:pPr>
            <a:r>
              <a:rPr lang="en-US" dirty="0" smtClean="0"/>
              <a:t>Ideal Level:  1 NTU  (</a:t>
            </a:r>
            <a:r>
              <a:rPr lang="en-US" dirty="0" err="1" smtClean="0"/>
              <a:t>Nephelometric</a:t>
            </a:r>
            <a:r>
              <a:rPr lang="en-US" dirty="0" smtClean="0"/>
              <a:t> Turbidity Units)</a:t>
            </a:r>
          </a:p>
          <a:p>
            <a:pPr eaLnBrk="1" hangingPunct="1">
              <a:defRPr/>
            </a:pPr>
            <a:r>
              <a:rPr lang="en-US" dirty="0" smtClean="0"/>
              <a:t>High Level: 5 NTU and above</a:t>
            </a:r>
          </a:p>
        </p:txBody>
      </p:sp>
      <p:pic>
        <p:nvPicPr>
          <p:cNvPr id="5124" name="Picture 7" descr="Wilshire%20scum%20toward%20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urbid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5" y="2977861"/>
            <a:ext cx="4476750" cy="3352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7930" y="6421201"/>
            <a:ext cx="4572000" cy="246221"/>
          </a:xfrm>
          <a:prstGeom prst="rect">
            <a:avLst/>
          </a:prstGeom>
        </p:spPr>
        <p:txBody>
          <a:bodyPr>
            <a:spAutoFit/>
          </a:bodyPr>
          <a:lstStyle/>
          <a:p>
            <a:r>
              <a:rPr lang="en-US" sz="1000" dirty="0">
                <a:latin typeface="+mj-lt"/>
              </a:rPr>
              <a:t>http://www.seagrant.sunysb.edu/oli/Water%20Quality/Images/pollution4.jpg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smtClean="0"/>
              <a:t>Some causes of increased turbidity</a:t>
            </a:r>
          </a:p>
        </p:txBody>
      </p:sp>
      <p:sp>
        <p:nvSpPr>
          <p:cNvPr id="11267" name="Rectangle 3"/>
          <p:cNvSpPr>
            <a:spLocks noGrp="1" noChangeArrowheads="1"/>
          </p:cNvSpPr>
          <p:nvPr>
            <p:ph idx="1"/>
          </p:nvPr>
        </p:nvSpPr>
        <p:spPr/>
        <p:txBody>
          <a:bodyPr/>
          <a:lstStyle/>
          <a:p>
            <a:pPr eaLnBrk="1" hangingPunct="1">
              <a:buFontTx/>
              <a:buNone/>
              <a:defRPr/>
            </a:pPr>
            <a:r>
              <a:rPr lang="en-US" sz="2800" smtClean="0"/>
              <a:t> </a:t>
            </a:r>
          </a:p>
          <a:p>
            <a:pPr eaLnBrk="1" hangingPunct="1">
              <a:defRPr/>
            </a:pPr>
            <a:r>
              <a:rPr lang="en-US" sz="2800" smtClean="0"/>
              <a:t>Increased levels of phytoplankton</a:t>
            </a:r>
          </a:p>
          <a:p>
            <a:pPr eaLnBrk="1" hangingPunct="1">
              <a:defRPr/>
            </a:pPr>
            <a:r>
              <a:rPr lang="en-US" sz="2800" smtClean="0"/>
              <a:t>Sediment from erosion</a:t>
            </a:r>
          </a:p>
          <a:p>
            <a:pPr eaLnBrk="1" hangingPunct="1">
              <a:defRPr/>
            </a:pPr>
            <a:r>
              <a:rPr lang="en-US" sz="2800" smtClean="0"/>
              <a:t>Re-suspended sediments from the bottom (stirred by bottom dwellers)</a:t>
            </a:r>
          </a:p>
          <a:p>
            <a:pPr eaLnBrk="1" hangingPunct="1">
              <a:defRPr/>
            </a:pPr>
            <a:r>
              <a:rPr lang="en-US" sz="2800" smtClean="0"/>
              <a:t>Waste discharge</a:t>
            </a:r>
          </a:p>
          <a:p>
            <a:pPr eaLnBrk="1" hangingPunct="1">
              <a:defRPr/>
            </a:pPr>
            <a:r>
              <a:rPr lang="en-US" sz="2800" smtClean="0"/>
              <a:t>Algae growth</a:t>
            </a:r>
          </a:p>
          <a:p>
            <a:pPr eaLnBrk="1" hangingPunct="1">
              <a:defRPr/>
            </a:pPr>
            <a:r>
              <a:rPr lang="en-US" sz="2800" smtClean="0"/>
              <a:t>Urban runoff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The results of high turbidity</a:t>
            </a:r>
          </a:p>
        </p:txBody>
      </p:sp>
      <p:sp>
        <p:nvSpPr>
          <p:cNvPr id="12291" name="Rectangle 3"/>
          <p:cNvSpPr>
            <a:spLocks noGrp="1" noChangeArrowheads="1"/>
          </p:cNvSpPr>
          <p:nvPr>
            <p:ph sz="half" idx="1"/>
          </p:nvPr>
        </p:nvSpPr>
        <p:spPr/>
        <p:txBody>
          <a:bodyPr/>
          <a:lstStyle/>
          <a:p>
            <a:pPr eaLnBrk="1" hangingPunct="1">
              <a:buFontTx/>
              <a:buNone/>
              <a:defRPr/>
            </a:pPr>
            <a:endParaRPr lang="en-US" dirty="0" smtClean="0"/>
          </a:p>
          <a:p>
            <a:pPr eaLnBrk="1" hangingPunct="1">
              <a:defRPr/>
            </a:pPr>
            <a:r>
              <a:rPr lang="en-US" dirty="0" smtClean="0"/>
              <a:t>High turbidity increases the absorption of sunlight thus making the water warmer.</a:t>
            </a:r>
          </a:p>
          <a:p>
            <a:pPr eaLnBrk="1" hangingPunct="1">
              <a:defRPr/>
            </a:pPr>
            <a:r>
              <a:rPr lang="en-US" dirty="0" smtClean="0"/>
              <a:t>Warmer water has lower levels of dissolved oxygen causing fish and larvae to die.</a:t>
            </a:r>
          </a:p>
          <a:p>
            <a:pPr marL="0" indent="0" eaLnBrk="1" hangingPunct="1">
              <a:buNone/>
              <a:defRPr/>
            </a:pPr>
            <a:endParaRPr lang="en-US" dirty="0" smtClean="0"/>
          </a:p>
          <a:p>
            <a:pPr eaLnBrk="1" hangingPunct="1">
              <a:defRPr/>
            </a:pPr>
            <a:endParaRPr lang="en-US" dirty="0" smtClean="0"/>
          </a:p>
        </p:txBody>
      </p:sp>
      <p:sp>
        <p:nvSpPr>
          <p:cNvPr id="2" name="Content Placeholder 1"/>
          <p:cNvSpPr>
            <a:spLocks noGrp="1"/>
          </p:cNvSpPr>
          <p:nvPr>
            <p:ph sz="half" idx="2"/>
          </p:nvPr>
        </p:nvSpPr>
        <p:spPr/>
        <p:txBody>
          <a:bodyPr>
            <a:norm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r>
              <a:rPr lang="en-US" sz="1000" dirty="0" smtClean="0"/>
              <a:t>http</a:t>
            </a:r>
            <a:r>
              <a:rPr lang="en-US" sz="1000" dirty="0"/>
              <a:t>://justin-meager.com/images/turbidcod2.jpg</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133600"/>
            <a:ext cx="3998388" cy="334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Dissolved Oxygen (DO)</a:t>
            </a:r>
          </a:p>
        </p:txBody>
      </p:sp>
      <p:sp>
        <p:nvSpPr>
          <p:cNvPr id="18435" name="Rectangle 3"/>
          <p:cNvSpPr>
            <a:spLocks noGrp="1" noChangeArrowheads="1"/>
          </p:cNvSpPr>
          <p:nvPr>
            <p:ph sz="half" idx="1"/>
          </p:nvPr>
        </p:nvSpPr>
        <p:spPr/>
        <p:txBody>
          <a:bodyPr/>
          <a:lstStyle/>
          <a:p>
            <a:pPr eaLnBrk="1" hangingPunct="1">
              <a:defRPr/>
            </a:pPr>
            <a:r>
              <a:rPr lang="en-US" dirty="0" smtClean="0"/>
              <a:t>Dissolved Oxygen: the amount of oxygen dissolved in water.</a:t>
            </a:r>
          </a:p>
          <a:p>
            <a:pPr eaLnBrk="1" hangingPunct="1">
              <a:defRPr/>
            </a:pPr>
            <a:r>
              <a:rPr lang="en-US" dirty="0" smtClean="0"/>
              <a:t>Dissolved Oxygen is measured in parts per million (ppm) or milligrams per liter (mg/l). </a:t>
            </a:r>
          </a:p>
          <a:p>
            <a:pPr eaLnBrk="1" hangingPunct="1">
              <a:defRPr/>
            </a:pPr>
            <a:endParaRPr lang="en-US" dirty="0" smtClean="0"/>
          </a:p>
          <a:p>
            <a:pPr eaLnBrk="1" hangingPunct="1">
              <a:defRPr/>
            </a:pPr>
            <a:endParaRPr lang="en-US" dirty="0" smtClean="0"/>
          </a:p>
        </p:txBody>
      </p:sp>
      <p:sp>
        <p:nvSpPr>
          <p:cNvPr id="3" name="Content Placeholder 2"/>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35402"/>
            <a:ext cx="4038600" cy="470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8145" y="6516216"/>
            <a:ext cx="4572000" cy="230832"/>
          </a:xfrm>
          <a:prstGeom prst="rect">
            <a:avLst/>
          </a:prstGeom>
        </p:spPr>
        <p:txBody>
          <a:bodyPr>
            <a:spAutoFit/>
          </a:bodyPr>
          <a:lstStyle/>
          <a:p>
            <a:r>
              <a:rPr lang="en-US" sz="900" dirty="0">
                <a:latin typeface="+mj-lt"/>
              </a:rPr>
              <a:t>http://www.watershedcounts.org/data/dissolved-oxygen-needs.jpg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Dissolved Oxygen Levels:</a:t>
            </a:r>
          </a:p>
        </p:txBody>
      </p:sp>
      <p:sp>
        <p:nvSpPr>
          <p:cNvPr id="19459" name="Rectangle 3"/>
          <p:cNvSpPr>
            <a:spLocks noGrp="1" noChangeArrowheads="1"/>
          </p:cNvSpPr>
          <p:nvPr>
            <p:ph idx="1"/>
          </p:nvPr>
        </p:nvSpPr>
        <p:spPr/>
        <p:txBody>
          <a:bodyPr/>
          <a:lstStyle/>
          <a:p>
            <a:pPr eaLnBrk="1" hangingPunct="1">
              <a:buFontTx/>
              <a:buNone/>
              <a:defRPr/>
            </a:pPr>
            <a:endParaRPr lang="en-US" dirty="0" smtClean="0"/>
          </a:p>
          <a:p>
            <a:pPr eaLnBrk="1" hangingPunct="1">
              <a:defRPr/>
            </a:pPr>
            <a:r>
              <a:rPr lang="en-US" dirty="0" smtClean="0"/>
              <a:t>Average Level:  9.0 ppm</a:t>
            </a:r>
          </a:p>
          <a:p>
            <a:pPr eaLnBrk="1" hangingPunct="1">
              <a:defRPr/>
            </a:pPr>
            <a:r>
              <a:rPr lang="en-US" dirty="0" smtClean="0"/>
              <a:t>Must be 4 – 5 ppm to support diverse population of fish.</a:t>
            </a:r>
          </a:p>
          <a:p>
            <a:pPr eaLnBrk="1" hangingPunct="1">
              <a:defRPr/>
            </a:pPr>
            <a:endParaRPr lang="en-US"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55" y="3505200"/>
            <a:ext cx="3491345" cy="268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1572" y="6195864"/>
            <a:ext cx="3304309" cy="261610"/>
          </a:xfrm>
          <a:prstGeom prst="rect">
            <a:avLst/>
          </a:prstGeom>
        </p:spPr>
        <p:txBody>
          <a:bodyPr wrap="square">
            <a:spAutoFit/>
          </a:bodyPr>
          <a:lstStyle/>
          <a:p>
            <a:r>
              <a:rPr lang="en-US" sz="1100" dirty="0" smtClean="0"/>
              <a:t>http://www.sciencepartners.info/?page_id=461</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en-US" sz="4000" smtClean="0"/>
              <a:t>Changes in DO levels can be caused by….</a:t>
            </a:r>
          </a:p>
        </p:txBody>
      </p:sp>
      <p:sp>
        <p:nvSpPr>
          <p:cNvPr id="20483" name="Rectangle 3"/>
          <p:cNvSpPr>
            <a:spLocks noGrp="1" noChangeArrowheads="1"/>
          </p:cNvSpPr>
          <p:nvPr>
            <p:ph idx="1"/>
          </p:nvPr>
        </p:nvSpPr>
        <p:spPr/>
        <p:txBody>
          <a:bodyPr/>
          <a:lstStyle/>
          <a:p>
            <a:pPr eaLnBrk="1" hangingPunct="1">
              <a:buFontTx/>
              <a:buNone/>
              <a:defRPr/>
            </a:pPr>
            <a:endParaRPr lang="en-US" dirty="0" smtClean="0"/>
          </a:p>
          <a:p>
            <a:pPr eaLnBrk="1" hangingPunct="1">
              <a:defRPr/>
            </a:pPr>
            <a:r>
              <a:rPr lang="en-US" dirty="0" smtClean="0"/>
              <a:t>Turbulent actions waves (rapids)</a:t>
            </a:r>
          </a:p>
          <a:p>
            <a:pPr eaLnBrk="1" hangingPunct="1">
              <a:defRPr/>
            </a:pPr>
            <a:r>
              <a:rPr lang="en-US" dirty="0" smtClean="0"/>
              <a:t>Water depth</a:t>
            </a:r>
          </a:p>
          <a:p>
            <a:pPr eaLnBrk="1" hangingPunct="1">
              <a:defRPr/>
            </a:pPr>
            <a:r>
              <a:rPr lang="en-US" dirty="0" smtClean="0"/>
              <a:t>Plant growth</a:t>
            </a:r>
          </a:p>
          <a:p>
            <a:pPr eaLnBrk="1" hangingPunct="1">
              <a:defRPr/>
            </a:pPr>
            <a:r>
              <a:rPr lang="en-US" dirty="0" smtClean="0"/>
              <a:t>Salinity of water</a:t>
            </a:r>
          </a:p>
          <a:p>
            <a:pPr lvl="1">
              <a:defRPr/>
            </a:pPr>
            <a:r>
              <a:rPr lang="en-US" dirty="0" smtClean="0"/>
              <a:t>As salinity increases, DO potential in the water decreases.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Dissolved Oxygen Results:</a:t>
            </a:r>
          </a:p>
        </p:txBody>
      </p:sp>
      <p:sp>
        <p:nvSpPr>
          <p:cNvPr id="21507" name="Rectangle 3"/>
          <p:cNvSpPr>
            <a:spLocks noGrp="1" noChangeArrowheads="1"/>
          </p:cNvSpPr>
          <p:nvPr>
            <p:ph idx="1"/>
          </p:nvPr>
        </p:nvSpPr>
        <p:spPr/>
        <p:txBody>
          <a:bodyPr/>
          <a:lstStyle/>
          <a:p>
            <a:pPr eaLnBrk="1" hangingPunct="1">
              <a:defRPr/>
            </a:pPr>
            <a:r>
              <a:rPr lang="en-US" smtClean="0"/>
              <a:t>Results of changes in dissolved oxygen:</a:t>
            </a:r>
          </a:p>
          <a:p>
            <a:pPr eaLnBrk="1" hangingPunct="1">
              <a:defRPr/>
            </a:pPr>
            <a:r>
              <a:rPr lang="en-US" smtClean="0"/>
              <a:t>When DO drops too low fish die.</a:t>
            </a:r>
          </a:p>
          <a:p>
            <a:pPr eaLnBrk="1" hangingPunct="1">
              <a:defRPr/>
            </a:pPr>
            <a:r>
              <a:rPr lang="en-US" smtClean="0"/>
              <a:t>When DO is high, the water actually tastes better but can corrode water pipes.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3321</TotalTime>
  <Words>2489</Words>
  <Application>Microsoft Office PowerPoint</Application>
  <PresentationFormat>On-screen Show (4:3)</PresentationFormat>
  <Paragraphs>361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Constantia</vt:lpstr>
      <vt:lpstr>Tahoma</vt:lpstr>
      <vt:lpstr>Wingdings 2</vt:lpstr>
      <vt:lpstr>Flow</vt:lpstr>
      <vt:lpstr>Indicators of  Water Quality</vt:lpstr>
      <vt:lpstr>Turbidity Definition </vt:lpstr>
      <vt:lpstr>Turbidity Levels</vt:lpstr>
      <vt:lpstr>Some causes of increased turbidity</vt:lpstr>
      <vt:lpstr>The results of high turbidity</vt:lpstr>
      <vt:lpstr>Dissolved Oxygen (DO)</vt:lpstr>
      <vt:lpstr>Dissolved Oxygen Levels:</vt:lpstr>
      <vt:lpstr>Changes in DO levels can be caused by….</vt:lpstr>
      <vt:lpstr>Dissolved Oxygen Results:</vt:lpstr>
      <vt:lpstr>Temperature</vt:lpstr>
      <vt:lpstr>Temperature Levels:</vt:lpstr>
      <vt:lpstr>Some changes that cause a change in temperature…</vt:lpstr>
      <vt:lpstr>Results of changes in temperature…</vt:lpstr>
      <vt:lpstr>pH Definition:</vt:lpstr>
      <vt:lpstr>pH Scale</vt:lpstr>
      <vt:lpstr>pH Scale Levels:</vt:lpstr>
      <vt:lpstr>Causes of the change in pH levels</vt:lpstr>
      <vt:lpstr>Results of changes in pH levels</vt:lpstr>
      <vt:lpstr>Nitrates</vt:lpstr>
      <vt:lpstr>Nitrates Levels:</vt:lpstr>
      <vt:lpstr>Nitrates</vt:lpstr>
      <vt:lpstr>Nitrates… some causes</vt:lpstr>
      <vt:lpstr>Results of the presence of nitrates..</vt:lpstr>
      <vt:lpstr>Bio-Indicators:</vt:lpstr>
      <vt:lpstr>Bio-Indicators Levels</vt:lpstr>
      <vt:lpstr>Bio-Indicators:</vt:lpstr>
      <vt:lpstr>Bio-Indicators:</vt:lpstr>
    </vt:vector>
  </TitlesOfParts>
  <Company>Iredell-Statesville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of Water Quality</dc:title>
  <dc:creator>Iredell-Statesville Schools</dc:creator>
  <cp:lastModifiedBy>lovinphysics</cp:lastModifiedBy>
  <cp:revision>69</cp:revision>
  <cp:lastPrinted>2014-02-13T19:19:45Z</cp:lastPrinted>
  <dcterms:created xsi:type="dcterms:W3CDTF">2010-03-21T23:59:25Z</dcterms:created>
  <dcterms:modified xsi:type="dcterms:W3CDTF">2016-05-18T19:44:54Z</dcterms:modified>
</cp:coreProperties>
</file>