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7" r:id="rId12"/>
    <p:sldId id="274" r:id="rId13"/>
    <p:sldId id="276" r:id="rId14"/>
    <p:sldId id="278" r:id="rId15"/>
    <p:sldId id="279" r:id="rId16"/>
    <p:sldId id="281" r:id="rId17"/>
    <p:sldId id="285" r:id="rId18"/>
    <p:sldId id="282" r:id="rId19"/>
    <p:sldId id="284" r:id="rId20"/>
    <p:sldId id="280" r:id="rId21"/>
    <p:sldId id="277" r:id="rId22"/>
    <p:sldId id="268" r:id="rId23"/>
    <p:sldId id="283" r:id="rId24"/>
    <p:sldId id="275" r:id="rId25"/>
    <p:sldId id="289" r:id="rId26"/>
    <p:sldId id="290" r:id="rId27"/>
    <p:sldId id="291" r:id="rId28"/>
    <p:sldId id="293" r:id="rId29"/>
    <p:sldId id="292" r:id="rId30"/>
    <p:sldId id="286" r:id="rId31"/>
    <p:sldId id="287" r:id="rId32"/>
    <p:sldId id="288" r:id="rId33"/>
    <p:sldId id="269" r:id="rId34"/>
    <p:sldId id="270" r:id="rId35"/>
    <p:sldId id="271" r:id="rId36"/>
    <p:sldId id="273" r:id="rId37"/>
    <p:sldId id="294" r:id="rId38"/>
    <p:sldId id="26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Scientific Visualization Unit 5.00</a:t>
            </a:r>
          </a:p>
          <a:p>
            <a:r>
              <a:rPr lang="en-US" dirty="0" smtClean="0"/>
              <a:t>Synthesize </a:t>
            </a:r>
            <a:r>
              <a:rPr lang="en-US" dirty="0"/>
              <a:t>data for scientific &amp; technical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4478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Represent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all data can or should be represented using a chart</a:t>
            </a:r>
          </a:p>
          <a:p>
            <a:r>
              <a:rPr lang="en-US" dirty="0" smtClean="0"/>
              <a:t>Other common data visualizations include:</a:t>
            </a:r>
          </a:p>
          <a:p>
            <a:pPr lvl="1"/>
            <a:r>
              <a:rPr lang="en-US" dirty="0" smtClean="0"/>
              <a:t>Venn Diagram – Used to show relationships between sets of data (similarities vs. differences)</a:t>
            </a:r>
          </a:p>
          <a:p>
            <a:pPr lvl="1"/>
            <a:r>
              <a:rPr lang="en-US" dirty="0" smtClean="0"/>
              <a:t>Flowchart – Visual representation of a process used to solve problems using specific set of symbols to represent </a:t>
            </a:r>
          </a:p>
          <a:p>
            <a:pPr lvl="1"/>
            <a:r>
              <a:rPr lang="en-US" dirty="0" err="1" smtClean="0"/>
              <a:t>Infographic</a:t>
            </a:r>
            <a:r>
              <a:rPr lang="en-US" dirty="0" smtClean="0"/>
              <a:t> – Combination of text, graphics and data to create a visually impactful message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21" y="2056092"/>
            <a:ext cx="3190916" cy="23455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6513" y="6468339"/>
            <a:ext cx="404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Symbol Chart: http</a:t>
            </a:r>
            <a:r>
              <a:rPr lang="en-US" sz="1000" dirty="0"/>
              <a:t>://wc1.smartdraw.com/flowchart/img/basic-symbols.jpg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39" y="3576918"/>
            <a:ext cx="3171144" cy="29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steps of a design brief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5.02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 Briefs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briefs are documents used to plan out a project</a:t>
            </a:r>
          </a:p>
          <a:p>
            <a:r>
              <a:rPr lang="en-US" dirty="0"/>
              <a:t>Different industries and companies have different requirements for their design briefs but they all have </a:t>
            </a:r>
            <a:r>
              <a:rPr lang="en-US" dirty="0" smtClean="0"/>
              <a:t>four</a:t>
            </a:r>
            <a:r>
              <a:rPr lang="en-US" dirty="0" smtClean="0"/>
              <a:t> </a:t>
            </a:r>
            <a:r>
              <a:rPr lang="en-US" dirty="0" smtClean="0"/>
              <a:t>components </a:t>
            </a:r>
            <a:r>
              <a:rPr lang="en-US" dirty="0"/>
              <a:t>in common:</a:t>
            </a:r>
          </a:p>
          <a:p>
            <a:pPr lvl="1"/>
            <a:r>
              <a:rPr lang="en-US" dirty="0" smtClean="0"/>
              <a:t>Identify the main problem to solve</a:t>
            </a:r>
          </a:p>
          <a:p>
            <a:pPr lvl="1"/>
            <a:r>
              <a:rPr lang="en-US" dirty="0" smtClean="0"/>
              <a:t>Describe a plan for solving that problem</a:t>
            </a:r>
          </a:p>
          <a:p>
            <a:pPr lvl="1"/>
            <a:r>
              <a:rPr lang="en-US" dirty="0" smtClean="0"/>
              <a:t>Give a timeframe for when the project will be </a:t>
            </a:r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Report on the results after completing the project</a:t>
            </a:r>
            <a:endParaRPr lang="en-US" dirty="0" smtClean="0"/>
          </a:p>
          <a:p>
            <a:r>
              <a:rPr lang="en-US" dirty="0" smtClean="0"/>
              <a:t>Common Examples:</a:t>
            </a:r>
          </a:p>
          <a:p>
            <a:pPr lvl="1"/>
            <a:r>
              <a:rPr lang="en-US" dirty="0" smtClean="0"/>
              <a:t>Science – Research Proposal or Research Plan</a:t>
            </a:r>
          </a:p>
          <a:p>
            <a:pPr lvl="1"/>
            <a:r>
              <a:rPr lang="en-US" dirty="0" smtClean="0"/>
              <a:t>Business – Business Plan</a:t>
            </a:r>
          </a:p>
          <a:p>
            <a:pPr lvl="1"/>
            <a:r>
              <a:rPr lang="en-US" dirty="0" smtClean="0"/>
              <a:t>Game Design – Game Design </a:t>
            </a:r>
            <a:r>
              <a:rPr lang="en-US" dirty="0" smtClean="0"/>
              <a:t>Document (GDD)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8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Engineering Design Process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Ask Questions</a:t>
            </a:r>
          </a:p>
          <a:p>
            <a:pPr lvl="1"/>
            <a:r>
              <a:rPr lang="en-US" sz="1900" dirty="0" smtClean="0"/>
              <a:t>Identify the problem that needs to be solved</a:t>
            </a:r>
          </a:p>
          <a:p>
            <a:pPr lvl="1"/>
            <a:r>
              <a:rPr lang="en-US" sz="1900" dirty="0" smtClean="0"/>
              <a:t>Conduct a literature review</a:t>
            </a:r>
          </a:p>
          <a:p>
            <a:r>
              <a:rPr lang="en-US" sz="2200" dirty="0" smtClean="0"/>
              <a:t>Form a Hypothesis</a:t>
            </a:r>
          </a:p>
          <a:p>
            <a:pPr lvl="1"/>
            <a:r>
              <a:rPr lang="en-US" sz="1900" dirty="0" smtClean="0"/>
              <a:t>Determine a solution to the question</a:t>
            </a:r>
          </a:p>
          <a:p>
            <a:r>
              <a:rPr lang="en-US" sz="2200" dirty="0" smtClean="0"/>
              <a:t>Plan &amp; </a:t>
            </a:r>
            <a:r>
              <a:rPr lang="en-US" sz="2200" dirty="0" smtClean="0"/>
              <a:t>Design</a:t>
            </a:r>
            <a:endParaRPr lang="en-US" sz="2200" dirty="0" smtClean="0"/>
          </a:p>
          <a:p>
            <a:pPr lvl="1"/>
            <a:r>
              <a:rPr lang="en-US" sz="1900" dirty="0" smtClean="0"/>
              <a:t>Put your ideas on paper, gather necessary resources to test your hypothesis</a:t>
            </a:r>
          </a:p>
          <a:p>
            <a:r>
              <a:rPr lang="en-US" sz="2200" dirty="0" smtClean="0"/>
              <a:t>Experiment &amp; Collect Data</a:t>
            </a:r>
          </a:p>
          <a:p>
            <a:pPr lvl="1"/>
            <a:r>
              <a:rPr lang="en-US" sz="1900" dirty="0" smtClean="0"/>
              <a:t>Conduct your experiment</a:t>
            </a:r>
          </a:p>
          <a:p>
            <a:r>
              <a:rPr lang="en-US" sz="2200" dirty="0" smtClean="0"/>
              <a:t>Evaluate Your Results</a:t>
            </a:r>
          </a:p>
          <a:p>
            <a:pPr lvl="1"/>
            <a:r>
              <a:rPr lang="en-US" sz="1900" dirty="0" smtClean="0"/>
              <a:t>Analyze the data</a:t>
            </a:r>
          </a:p>
          <a:p>
            <a:pPr lvl="1"/>
            <a:r>
              <a:rPr lang="en-US" sz="1900" dirty="0" smtClean="0"/>
              <a:t>Determine how you will present your results to others: written report, slideshow presentation, etc.</a:t>
            </a:r>
            <a:endParaRPr lang="en-US" sz="1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  <p:sp>
        <p:nvSpPr>
          <p:cNvPr id="5" name="TextBox 4"/>
          <p:cNvSpPr txBox="1"/>
          <p:nvPr/>
        </p:nvSpPr>
        <p:spPr>
          <a:xfrm>
            <a:off x="9296407" y="6459374"/>
            <a:ext cx="366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Engineering Design Process: </a:t>
            </a:r>
          </a:p>
          <a:p>
            <a:r>
              <a:rPr lang="en-US" sz="1000" dirty="0" smtClean="0"/>
              <a:t>Robert Bourgeois, Durham School of the Arts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10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Topic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projects begin by brainstorming during their asking phase</a:t>
            </a:r>
          </a:p>
          <a:p>
            <a:r>
              <a:rPr lang="en-US" dirty="0" smtClean="0"/>
              <a:t>Brainstorming is:</a:t>
            </a:r>
          </a:p>
          <a:p>
            <a:pPr lvl="1"/>
            <a:r>
              <a:rPr lang="en-US" dirty="0" smtClean="0"/>
              <a:t>A process that identifies as many possible answers to the problem being examined</a:t>
            </a:r>
          </a:p>
          <a:p>
            <a:pPr lvl="1"/>
            <a:r>
              <a:rPr lang="en-US" dirty="0" smtClean="0"/>
              <a:t>All ideas are valuable – If this session is a group effort, these ideas are not criticized or discussed until the session is finished</a:t>
            </a:r>
          </a:p>
          <a:p>
            <a:r>
              <a:rPr lang="en-US" dirty="0" smtClean="0"/>
              <a:t>Typically has a moderator to make sure everyone’s ideas are heard and the process is orderly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Nominal Group Technique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there are many ways to determine which idea to pursue, one popular way involves nominal group technique</a:t>
            </a:r>
          </a:p>
          <a:p>
            <a:pPr lvl="1"/>
            <a:r>
              <a:rPr lang="en-US" dirty="0" smtClean="0"/>
              <a:t>A way of organize information to show relative importance based on ranking by individuals on the team</a:t>
            </a:r>
          </a:p>
          <a:p>
            <a:r>
              <a:rPr lang="en-US" dirty="0" smtClean="0"/>
              <a:t>Typically, each item is assigned a numerical value based on individual ranks</a:t>
            </a:r>
          </a:p>
          <a:p>
            <a:r>
              <a:rPr lang="en-US" dirty="0" smtClean="0"/>
              <a:t>These are used to reduce the number of items in the list based on a top set of values (i.e. – keep top 5)</a:t>
            </a:r>
          </a:p>
          <a:p>
            <a:r>
              <a:rPr lang="en-US" dirty="0" smtClean="0"/>
              <a:t>The process is repeated until there is a single idea remaining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Storyboarding: Visual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industries use storyboarding as part of the planning process</a:t>
            </a:r>
          </a:p>
          <a:p>
            <a:pPr lvl="1"/>
            <a:r>
              <a:rPr lang="en-US" dirty="0" smtClean="0"/>
              <a:t>Animation</a:t>
            </a:r>
          </a:p>
          <a:p>
            <a:pPr lvl="1"/>
            <a:r>
              <a:rPr lang="en-US" dirty="0" smtClean="0"/>
              <a:t>Film</a:t>
            </a:r>
          </a:p>
          <a:p>
            <a:pPr lvl="1"/>
            <a:r>
              <a:rPr lang="en-US" dirty="0" smtClean="0"/>
              <a:t>Game Design</a:t>
            </a:r>
          </a:p>
          <a:p>
            <a:r>
              <a:rPr lang="en-US" dirty="0" smtClean="0"/>
              <a:t>Storyboarding is:</a:t>
            </a:r>
          </a:p>
          <a:p>
            <a:pPr lvl="1"/>
            <a:r>
              <a:rPr lang="en-US" dirty="0" smtClean="0"/>
              <a:t>A series of quick sketches in sequence that illustrate the main ideas of the project</a:t>
            </a:r>
          </a:p>
          <a:p>
            <a:pPr lvl="2"/>
            <a:r>
              <a:rPr lang="en-US" dirty="0" smtClean="0"/>
              <a:t>Generally not high detailed or quality drawings</a:t>
            </a:r>
          </a:p>
          <a:p>
            <a:pPr lvl="2"/>
            <a:r>
              <a:rPr lang="en-US" dirty="0" smtClean="0"/>
              <a:t>Should include text, audio and video techniques, and direction for things like camera angles or specific actions necessary for a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08123" cy="4195481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educated guess about how things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written like this: "If _____[I do this] _____, then _____[this]_____ will happen." </a:t>
            </a:r>
            <a:endParaRPr lang="en-US" dirty="0" smtClean="0"/>
          </a:p>
          <a:p>
            <a:pPr lvl="1"/>
            <a:r>
              <a:rPr lang="en-US" dirty="0" smtClean="0"/>
              <a:t>Should </a:t>
            </a:r>
            <a:r>
              <a:rPr lang="en-US" dirty="0"/>
              <a:t>be something that you can actually </a:t>
            </a:r>
            <a:r>
              <a:rPr lang="en-US" dirty="0" smtClean="0"/>
              <a:t>test</a:t>
            </a:r>
          </a:p>
          <a:p>
            <a:r>
              <a:rPr lang="en-US" dirty="0"/>
              <a:t>The main idea of your hypothesis is to state the </a:t>
            </a:r>
            <a:r>
              <a:rPr lang="en-US" dirty="0" smtClean="0"/>
              <a:t>relationship between the dependent and independent variables</a:t>
            </a:r>
          </a:p>
          <a:p>
            <a:pPr lvl="1"/>
            <a:r>
              <a:rPr lang="en-US" dirty="0" smtClean="0"/>
              <a:t>The most powerful results come from controlled experiments where units being measured are grouped to keep unwanted errors from affecting results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Variables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you believe might influence the outcome measure</a:t>
            </a:r>
          </a:p>
          <a:p>
            <a:r>
              <a:rPr lang="en-US" dirty="0"/>
              <a:t>Manipulated by the research team</a:t>
            </a:r>
          </a:p>
          <a:p>
            <a:pPr lvl="1"/>
            <a:r>
              <a:rPr lang="en-US" dirty="0"/>
              <a:t>Ex. – Light colors</a:t>
            </a:r>
          </a:p>
          <a:p>
            <a:r>
              <a:rPr lang="en-US" dirty="0"/>
              <a:t>Plotted on </a:t>
            </a:r>
            <a:r>
              <a:rPr lang="en-US" dirty="0" smtClean="0"/>
              <a:t>X-axis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Dependent Variables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Modified based on independent variable</a:t>
            </a:r>
          </a:p>
          <a:p>
            <a:r>
              <a:rPr lang="en-US" dirty="0"/>
              <a:t>Prediction being made</a:t>
            </a:r>
          </a:p>
          <a:p>
            <a:pPr lvl="1"/>
            <a:r>
              <a:rPr lang="en-US" dirty="0"/>
              <a:t>Ex. – Growth of plants</a:t>
            </a:r>
          </a:p>
          <a:p>
            <a:r>
              <a:rPr lang="en-US" dirty="0"/>
              <a:t>Plotted on </a:t>
            </a:r>
            <a:r>
              <a:rPr lang="en-US" dirty="0" smtClean="0"/>
              <a:t>Y-axis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Design Types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Driven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Collects data as numerical values that can be compared with each other</a:t>
            </a:r>
          </a:p>
          <a:p>
            <a:pPr lvl="1"/>
            <a:r>
              <a:rPr lang="en-US" dirty="0" smtClean="0"/>
              <a:t>Examples – graphs, charts and tables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 Driven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Used to explain a concept, idea or theory</a:t>
            </a:r>
          </a:p>
          <a:p>
            <a:pPr lvl="1"/>
            <a:r>
              <a:rPr lang="en-US" dirty="0" smtClean="0"/>
              <a:t>Examples – how a car works, the water cycle, how to draw a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Experiment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all the resources needed to conduct your experiment based on your design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Dependent and independent variable sources</a:t>
            </a:r>
          </a:p>
          <a:p>
            <a:pPr lvl="1"/>
            <a:r>
              <a:rPr lang="en-US" dirty="0" smtClean="0"/>
              <a:t>Special Personnel</a:t>
            </a:r>
          </a:p>
          <a:p>
            <a:r>
              <a:rPr lang="en-US" dirty="0" smtClean="0"/>
              <a:t>Follow your research plan and collect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methods for displaying data using charts and 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5.01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on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Written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industries/companies have different requirements</a:t>
            </a:r>
          </a:p>
          <a:p>
            <a:r>
              <a:rPr lang="en-US" dirty="0" smtClean="0"/>
              <a:t>Science: Research Report</a:t>
            </a:r>
          </a:p>
          <a:p>
            <a:pPr lvl="1"/>
            <a:r>
              <a:rPr lang="en-US" dirty="0" smtClean="0"/>
              <a:t>Often uses American Psychological Association (APA) writing conventions</a:t>
            </a:r>
          </a:p>
          <a:p>
            <a:pPr lvl="1"/>
            <a:r>
              <a:rPr lang="en-US" dirty="0" smtClean="0"/>
              <a:t>Each section distinct and fully described</a:t>
            </a:r>
          </a:p>
          <a:p>
            <a:r>
              <a:rPr lang="en-US" dirty="0" smtClean="0"/>
              <a:t>Game Design: GDD</a:t>
            </a:r>
          </a:p>
          <a:p>
            <a:pPr lvl="1"/>
            <a:r>
              <a:rPr lang="en-US" dirty="0" smtClean="0"/>
              <a:t>States the core idea of the game</a:t>
            </a:r>
          </a:p>
          <a:p>
            <a:pPr lvl="1"/>
            <a:r>
              <a:rPr lang="en-US" dirty="0" smtClean="0"/>
              <a:t>Identifies several concrete ideas that are critical to the game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Multimedia Slideshow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Determine the target audience</a:t>
            </a:r>
          </a:p>
          <a:p>
            <a:pPr lvl="1"/>
            <a:r>
              <a:rPr lang="en-US" dirty="0" smtClean="0"/>
              <a:t>Make sure the wording/material is appropriate</a:t>
            </a:r>
          </a:p>
          <a:p>
            <a:r>
              <a:rPr lang="en-US" dirty="0" smtClean="0"/>
              <a:t>Use a template for consistency</a:t>
            </a:r>
          </a:p>
          <a:p>
            <a:pPr lvl="1"/>
            <a:r>
              <a:rPr lang="en-US" dirty="0" smtClean="0"/>
              <a:t>Edit Master Slide to meet your needs</a:t>
            </a:r>
          </a:p>
          <a:p>
            <a:r>
              <a:rPr lang="en-US" dirty="0" smtClean="0"/>
              <a:t>Edit the contents including graphics, videos, charts, etc.</a:t>
            </a:r>
          </a:p>
          <a:p>
            <a:r>
              <a:rPr lang="en-US" dirty="0" smtClean="0"/>
              <a:t>General Rule - try to stick to short statements</a:t>
            </a:r>
          </a:p>
          <a:p>
            <a:pPr lvl="1"/>
            <a:r>
              <a:rPr lang="en-US" dirty="0" smtClean="0"/>
              <a:t>7 lines of text, 7 words per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smtClean="0"/>
              <a:t>for Creating Presentations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I:</a:t>
            </a:r>
          </a:p>
          <a:p>
            <a:pPr lvl="1"/>
            <a:r>
              <a:rPr lang="en-US" dirty="0" smtClean="0"/>
              <a:t>Identify the problem</a:t>
            </a:r>
          </a:p>
          <a:p>
            <a:r>
              <a:rPr lang="en-US" dirty="0" smtClean="0"/>
              <a:t>D:</a:t>
            </a:r>
          </a:p>
          <a:p>
            <a:pPr lvl="1"/>
            <a:r>
              <a:rPr lang="en-US" dirty="0" smtClean="0"/>
              <a:t>Define a plan of work</a:t>
            </a:r>
          </a:p>
          <a:p>
            <a:r>
              <a:rPr lang="en-US" dirty="0" smtClean="0"/>
              <a:t>E:</a:t>
            </a:r>
          </a:p>
          <a:p>
            <a:pPr lvl="1"/>
            <a:r>
              <a:rPr lang="en-US" dirty="0" smtClean="0"/>
              <a:t>Explore the problem through research</a:t>
            </a:r>
          </a:p>
          <a:p>
            <a:r>
              <a:rPr lang="en-US" dirty="0" smtClean="0"/>
              <a:t>A:</a:t>
            </a:r>
          </a:p>
          <a:p>
            <a:pPr lvl="1"/>
            <a:r>
              <a:rPr lang="en-US" dirty="0" smtClean="0"/>
              <a:t>Act on the problem’s solution</a:t>
            </a:r>
          </a:p>
          <a:p>
            <a:r>
              <a:rPr lang="en-US" dirty="0" smtClean="0"/>
              <a:t>L:</a:t>
            </a:r>
          </a:p>
          <a:p>
            <a:pPr lvl="1"/>
            <a:r>
              <a:rPr lang="en-US" dirty="0" smtClean="0"/>
              <a:t>Look back at the process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SAFE Method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6196846" cy="3741738"/>
          </a:xfrm>
        </p:spPr>
        <p:txBody>
          <a:bodyPr>
            <a:noAutofit/>
          </a:bodyPr>
          <a:lstStyle/>
          <a:p>
            <a:r>
              <a:rPr lang="en-US" sz="1700" dirty="0" smtClean="0"/>
              <a:t>S: Simple</a:t>
            </a:r>
          </a:p>
          <a:p>
            <a:pPr lvl="1"/>
            <a:r>
              <a:rPr lang="en-US" altLang="en-US" sz="1500" dirty="0" smtClean="0"/>
              <a:t>If </a:t>
            </a:r>
            <a:r>
              <a:rPr lang="en-US" altLang="en-US" sz="1500" dirty="0"/>
              <a:t>you keep </a:t>
            </a:r>
            <a:r>
              <a:rPr lang="en-US" altLang="en-US" sz="1500" dirty="0" smtClean="0"/>
              <a:t>the presentation </a:t>
            </a:r>
            <a:r>
              <a:rPr lang="en-US" altLang="en-US" sz="1500" dirty="0"/>
              <a:t>simple, it will save you </a:t>
            </a:r>
            <a:r>
              <a:rPr lang="en-US" altLang="en-US" sz="1500" dirty="0" smtClean="0"/>
              <a:t>time, money, confusion and presentation problems</a:t>
            </a:r>
            <a:endParaRPr lang="en-US" sz="1500" dirty="0" smtClean="0"/>
          </a:p>
          <a:p>
            <a:r>
              <a:rPr lang="en-US" sz="1700" dirty="0" smtClean="0"/>
              <a:t>A: Appropriate </a:t>
            </a:r>
          </a:p>
          <a:p>
            <a:pPr lvl="1"/>
            <a:r>
              <a:rPr lang="en-US" sz="1500" dirty="0" smtClean="0"/>
              <a:t>Make </a:t>
            </a:r>
            <a:r>
              <a:rPr lang="en-US" sz="1500" dirty="0"/>
              <a:t>sure </a:t>
            </a:r>
            <a:r>
              <a:rPr lang="en-US" sz="1500" dirty="0" smtClean="0"/>
              <a:t>the content </a:t>
            </a:r>
            <a:r>
              <a:rPr lang="en-US" sz="1500" dirty="0"/>
              <a:t>is appropriate for </a:t>
            </a:r>
            <a:r>
              <a:rPr lang="en-US" sz="1500" dirty="0" smtClean="0"/>
              <a:t>the audience</a:t>
            </a:r>
          </a:p>
          <a:p>
            <a:r>
              <a:rPr lang="en-US" sz="1700" dirty="0" smtClean="0"/>
              <a:t>F: Functional </a:t>
            </a:r>
          </a:p>
          <a:p>
            <a:pPr lvl="1"/>
            <a:r>
              <a:rPr lang="en-US" sz="1500" dirty="0" smtClean="0"/>
              <a:t>If </a:t>
            </a:r>
            <a:r>
              <a:rPr lang="en-US" sz="1500" dirty="0"/>
              <a:t>a visual confuses an audience more than it helps to understand the topic, then it is not performing its </a:t>
            </a:r>
            <a:r>
              <a:rPr lang="en-US" sz="1500" dirty="0" smtClean="0"/>
              <a:t>function</a:t>
            </a:r>
          </a:p>
          <a:p>
            <a:r>
              <a:rPr lang="en-US" sz="1700" dirty="0" smtClean="0"/>
              <a:t>E: Economical </a:t>
            </a:r>
          </a:p>
          <a:p>
            <a:pPr lvl="1"/>
            <a:r>
              <a:rPr lang="en-US" sz="1500" dirty="0" smtClean="0"/>
              <a:t>Concentrate </a:t>
            </a:r>
            <a:r>
              <a:rPr lang="en-US" sz="1500" dirty="0"/>
              <a:t>on </a:t>
            </a:r>
            <a:r>
              <a:rPr lang="en-US" sz="1500" dirty="0" smtClean="0"/>
              <a:t>the important items in your presentation so it only contains the </a:t>
            </a:r>
            <a:r>
              <a:rPr lang="en-US" sz="1500" dirty="0"/>
              <a:t>elements needed to convey your message in a short period of </a:t>
            </a:r>
            <a:r>
              <a:rPr lang="en-US" sz="1500" dirty="0" smtClean="0"/>
              <a:t>time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31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data for use in charts and graphs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5.03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Empirically Derived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Physically measured</a:t>
            </a:r>
          </a:p>
          <a:p>
            <a:pPr lvl="1"/>
            <a:r>
              <a:rPr lang="en-US" dirty="0" smtClean="0"/>
              <a:t>Examples – Using a ruler to measure length, height, width</a:t>
            </a:r>
          </a:p>
          <a:p>
            <a:r>
              <a:rPr lang="en-US" dirty="0" smtClean="0"/>
              <a:t>This kind of data does not require any math to collect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Computationally Derived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Requires use of a mathematical formula to determine result</a:t>
            </a:r>
          </a:p>
          <a:p>
            <a:pPr lvl="1"/>
            <a:r>
              <a:rPr lang="en-US" dirty="0" smtClean="0"/>
              <a:t>Examples – Calculate the area/volume/circumference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Scalar Measurements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explaining the magnitude of the variable being measured</a:t>
            </a:r>
          </a:p>
          <a:p>
            <a:pPr lvl="1"/>
            <a:r>
              <a:rPr lang="en-US" dirty="0" smtClean="0"/>
              <a:t>Lacks measurement of direction</a:t>
            </a:r>
          </a:p>
          <a:p>
            <a:r>
              <a:rPr lang="en-US" dirty="0" smtClean="0"/>
              <a:t>Common scalar measurements:</a:t>
            </a:r>
          </a:p>
          <a:p>
            <a:pPr lvl="1"/>
            <a:r>
              <a:rPr lang="en-US" dirty="0" smtClean="0"/>
              <a:t>Time (years, months, days, hours, etc.)</a:t>
            </a:r>
          </a:p>
          <a:p>
            <a:pPr lvl="1"/>
            <a:r>
              <a:rPr lang="en-US" dirty="0" smtClean="0"/>
              <a:t>Volume (milliliters, liters, etc.)</a:t>
            </a:r>
          </a:p>
          <a:p>
            <a:pPr lvl="1"/>
            <a:r>
              <a:rPr lang="en-US" dirty="0" smtClean="0"/>
              <a:t>Weight (ounces, grams, etc.)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Vector Measurements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that contains both magnitude and direction of the variable being measured</a:t>
            </a:r>
          </a:p>
          <a:p>
            <a:pPr lvl="1"/>
            <a:r>
              <a:rPr lang="en-US" dirty="0" smtClean="0"/>
              <a:t>Described using mathematical formulas</a:t>
            </a:r>
          </a:p>
          <a:p>
            <a:r>
              <a:rPr lang="en-US" dirty="0" smtClean="0"/>
              <a:t>Common vector measurements</a:t>
            </a:r>
          </a:p>
          <a:p>
            <a:pPr lvl="1"/>
            <a:r>
              <a:rPr lang="en-US" dirty="0" smtClean="0"/>
              <a:t>Increases/decreases in temperature</a:t>
            </a:r>
          </a:p>
          <a:p>
            <a:pPr lvl="1"/>
            <a:r>
              <a:rPr lang="en-US" dirty="0" smtClean="0"/>
              <a:t>Velocity (rate an object changes position)</a:t>
            </a:r>
          </a:p>
          <a:p>
            <a:pPr lvl="1"/>
            <a:r>
              <a:rPr lang="en-US" dirty="0" smtClean="0"/>
              <a:t>Directional measurements applied to scalar quantities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for predictable distributions</a:t>
            </a:r>
          </a:p>
          <a:p>
            <a:r>
              <a:rPr lang="en-US" dirty="0" smtClean="0"/>
              <a:t>Interval</a:t>
            </a:r>
          </a:p>
          <a:p>
            <a:pPr lvl="1"/>
            <a:r>
              <a:rPr lang="en-US" dirty="0" smtClean="0"/>
              <a:t>Measurements where the distance between values is the same</a:t>
            </a:r>
          </a:p>
          <a:p>
            <a:pPr lvl="1"/>
            <a:r>
              <a:rPr lang="en-US" dirty="0" smtClean="0"/>
              <a:t>Example – Changes in temperature</a:t>
            </a:r>
          </a:p>
          <a:p>
            <a:r>
              <a:rPr lang="en-US" dirty="0" smtClean="0"/>
              <a:t>Ratio</a:t>
            </a:r>
          </a:p>
          <a:p>
            <a:pPr lvl="1"/>
            <a:r>
              <a:rPr lang="en-US" dirty="0" smtClean="0"/>
              <a:t>Values compared as multiples of one another</a:t>
            </a:r>
          </a:p>
          <a:p>
            <a:pPr lvl="2"/>
            <a:r>
              <a:rPr lang="en-US" dirty="0" smtClean="0"/>
              <a:t>Value of 0 has meaning!</a:t>
            </a:r>
          </a:p>
          <a:p>
            <a:pPr lvl="1"/>
            <a:r>
              <a:rPr lang="en-US" dirty="0" smtClean="0"/>
              <a:t>Example – Comparing height of people at different 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Non-parametric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Does not assume any predictable distribution</a:t>
            </a:r>
          </a:p>
          <a:p>
            <a:r>
              <a:rPr lang="en-US" dirty="0" smtClean="0"/>
              <a:t>Nominal</a:t>
            </a:r>
          </a:p>
          <a:p>
            <a:pPr lvl="1"/>
            <a:r>
              <a:rPr lang="en-US" dirty="0" smtClean="0"/>
              <a:t>Categorical where order is arbitrary</a:t>
            </a:r>
          </a:p>
          <a:p>
            <a:pPr lvl="1"/>
            <a:r>
              <a:rPr lang="en-US" dirty="0" smtClean="0"/>
              <a:t>Example – Ethnicity </a:t>
            </a:r>
          </a:p>
          <a:p>
            <a:r>
              <a:rPr lang="en-US" dirty="0" smtClean="0"/>
              <a:t>Ordinal</a:t>
            </a:r>
          </a:p>
          <a:p>
            <a:pPr lvl="1"/>
            <a:r>
              <a:rPr lang="en-US" dirty="0" smtClean="0"/>
              <a:t>Categorized into logical order</a:t>
            </a:r>
          </a:p>
          <a:p>
            <a:pPr lvl="1"/>
            <a:r>
              <a:rPr lang="en-US" dirty="0" smtClean="0"/>
              <a:t>Example – Likert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vs. Qualitative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Deals with numbers</a:t>
            </a:r>
          </a:p>
          <a:p>
            <a:pPr lvl="1"/>
            <a:r>
              <a:rPr lang="en-US" dirty="0" smtClean="0"/>
              <a:t>Quantities</a:t>
            </a:r>
          </a:p>
          <a:p>
            <a:r>
              <a:rPr lang="en-US" dirty="0" smtClean="0"/>
              <a:t>Can be measured</a:t>
            </a:r>
          </a:p>
          <a:p>
            <a:pPr lvl="1"/>
            <a:r>
              <a:rPr lang="en-US" dirty="0" smtClean="0"/>
              <a:t>Length, height, weight, temperature, distance, etc.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Deals with descriptions</a:t>
            </a:r>
          </a:p>
          <a:p>
            <a:pPr lvl="1"/>
            <a:r>
              <a:rPr lang="en-US" dirty="0" smtClean="0"/>
              <a:t>Quality</a:t>
            </a:r>
          </a:p>
          <a:p>
            <a:r>
              <a:rPr lang="en-US" dirty="0" smtClean="0"/>
              <a:t>Can be observed but not measured</a:t>
            </a:r>
          </a:p>
          <a:p>
            <a:pPr lvl="1"/>
            <a:r>
              <a:rPr lang="en-US" dirty="0" smtClean="0"/>
              <a:t>Color, texture, smell, interviews,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Quantitative Calculations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3313" y="2052918"/>
            <a:ext cx="6211888" cy="4195481"/>
          </a:xfrm>
        </p:spPr>
        <p:txBody>
          <a:bodyPr/>
          <a:lstStyle/>
          <a:p>
            <a:r>
              <a:rPr lang="en-US" dirty="0" smtClean="0"/>
              <a:t>Mean – Arithmetic Average</a:t>
            </a:r>
          </a:p>
          <a:p>
            <a:pPr lvl="1"/>
            <a:r>
              <a:rPr lang="en-US" dirty="0" smtClean="0"/>
              <a:t>To calculate – Add all the given values and divide by the total number of values</a:t>
            </a:r>
          </a:p>
          <a:p>
            <a:r>
              <a:rPr lang="en-US" dirty="0" smtClean="0"/>
              <a:t>Median – Middle </a:t>
            </a:r>
          </a:p>
          <a:p>
            <a:pPr lvl="1"/>
            <a:r>
              <a:rPr lang="en-US" dirty="0" smtClean="0"/>
              <a:t>Defined as the middle value of several readings where all values are placed in an increasing or decreasing order</a:t>
            </a:r>
          </a:p>
          <a:p>
            <a:r>
              <a:rPr lang="en-US" dirty="0" smtClean="0"/>
              <a:t>Mode – Most Common</a:t>
            </a:r>
          </a:p>
          <a:p>
            <a:pPr lvl="1"/>
            <a:r>
              <a:rPr lang="en-US" dirty="0" smtClean="0"/>
              <a:t>Defined as the most commonly occurring value found in a group of consistent readings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174534" y="1425387"/>
            <a:ext cx="1752600" cy="5181600"/>
            <a:chOff x="7239000" y="1524000"/>
            <a:chExt cx="1752600" cy="5181600"/>
          </a:xfrm>
        </p:grpSpPr>
        <p:graphicFrame>
          <p:nvGraphicFramePr>
            <p:cNvPr id="16" name="Group 8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4594396"/>
                </p:ext>
              </p:extLst>
            </p:nvPr>
          </p:nvGraphicFramePr>
          <p:xfrm>
            <a:off x="7467600" y="1524000"/>
            <a:ext cx="609600" cy="4022898"/>
          </p:xfrm>
          <a:graphic>
            <a:graphicData uri="http://schemas.openxmlformats.org/drawingml/2006/table">
              <a:tbl>
                <a:tblPr/>
                <a:tblGrid>
                  <a:gridCol w="609600"/>
                </a:tblGrid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11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12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12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12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13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15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17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18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25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26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5702">
                  <a:tc>
                    <a:txBody>
                      <a:bodyPr/>
                      <a:lstStyle/>
                      <a:p>
                        <a:pPr marL="342900" marR="0" lvl="0" indent="-34290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cs typeface="Arial" charset="0"/>
                          </a:rPr>
                          <a:t>52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endParaRPr>
                      </a:p>
                    </a:txBody>
                    <a:tcPr marT="45699" marB="45699" anchor="b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7239000" y="6308725"/>
              <a:ext cx="1066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19.36</a:t>
              </a:r>
            </a:p>
          </p:txBody>
        </p:sp>
        <p:sp>
          <p:nvSpPr>
            <p:cNvPr id="18" name="Rectangle 80"/>
            <p:cNvSpPr>
              <a:spLocks noChangeArrowheads="1"/>
            </p:cNvSpPr>
            <p:nvPr/>
          </p:nvSpPr>
          <p:spPr bwMode="auto">
            <a:xfrm>
              <a:off x="7467600" y="1905000"/>
              <a:ext cx="685800" cy="12192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7543800" y="5562600"/>
              <a:ext cx="1447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213</a:t>
              </a:r>
            </a:p>
          </p:txBody>
        </p:sp>
        <p:sp>
          <p:nvSpPr>
            <p:cNvPr id="20" name="TextBox 29"/>
            <p:cNvSpPr txBox="1">
              <a:spLocks noChangeArrowheads="1"/>
            </p:cNvSpPr>
            <p:nvPr/>
          </p:nvSpPr>
          <p:spPr bwMode="auto">
            <a:xfrm>
              <a:off x="7467600" y="5867400"/>
              <a:ext cx="1295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/ 11</a:t>
              </a: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7315200" y="5562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7315200" y="6248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05800" y="3363913"/>
              <a:ext cx="609600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</a:rPr>
                <a:t>15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8153400" y="1905000"/>
              <a:ext cx="609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6075" indent="-346075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12</a:t>
              </a:r>
            </a:p>
            <a:p>
              <a:pPr algn="r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12</a:t>
              </a:r>
            </a:p>
            <a:p>
              <a:pPr algn="r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12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6868690" y="2483224"/>
            <a:ext cx="2286000" cy="3726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49468" y="3514165"/>
            <a:ext cx="2567966" cy="5199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395979" y="3092824"/>
            <a:ext cx="1835705" cy="206636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Quantitative vs. Qualitative Data in the Image Below</a:t>
            </a:r>
            <a:endParaRPr lang="en-US" dirty="0"/>
          </a:p>
        </p:txBody>
      </p:sp>
      <p:pic>
        <p:nvPicPr>
          <p:cNvPr id="4" name="Picture 9" descr="http://www.oilpaintingforless.com/images/s/Street-Scenes/A-Morning-in-Paris---Oil-Painting-Reproduction-On-Canv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84" y="2052638"/>
            <a:ext cx="5585208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vs. Qualitative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 or frame size </a:t>
            </a:r>
          </a:p>
          <a:p>
            <a:pPr lvl="1"/>
            <a:r>
              <a:rPr lang="en-US" dirty="0" smtClean="0"/>
              <a:t>Measured as width x height in inches or centimeters</a:t>
            </a:r>
          </a:p>
          <a:p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Measured in ounces, pounds or grams</a:t>
            </a:r>
          </a:p>
          <a:p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Measured in Dollars or Euros</a:t>
            </a:r>
          </a:p>
          <a:p>
            <a:r>
              <a:rPr lang="en-US" dirty="0" smtClean="0"/>
              <a:t>Number of people, buildings, plants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Shades of colors used</a:t>
            </a:r>
          </a:p>
          <a:p>
            <a:r>
              <a:rPr lang="en-US" dirty="0" smtClean="0"/>
              <a:t>How the picture smells</a:t>
            </a:r>
          </a:p>
          <a:p>
            <a:r>
              <a:rPr lang="en-US" dirty="0" smtClean="0"/>
              <a:t>Texture of the brush strokes</a:t>
            </a:r>
          </a:p>
          <a:p>
            <a:r>
              <a:rPr lang="en-US" dirty="0" smtClean="0"/>
              <a:t>Feeling given by the view presented</a:t>
            </a:r>
          </a:p>
          <a:p>
            <a:r>
              <a:rPr lang="en-US" dirty="0" smtClean="0"/>
              <a:t>Stroke quality</a:t>
            </a:r>
          </a:p>
          <a:p>
            <a:pPr lvl="1"/>
            <a:r>
              <a:rPr lang="en-US" dirty="0" smtClean="0"/>
              <a:t>Master or amateur?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Charts and graphs are used to create a physical representation on the numbers in a dataset</a:t>
            </a:r>
          </a:p>
          <a:p>
            <a:r>
              <a:rPr lang="en-US" dirty="0" smtClean="0"/>
              <a:t>Graphic representations of numerical data are:</a:t>
            </a:r>
          </a:p>
          <a:p>
            <a:pPr lvl="1"/>
            <a:r>
              <a:rPr lang="en-US" dirty="0"/>
              <a:t>Encourage quick comparison of different sets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Reveals several layers of detail that would be missed as raw data</a:t>
            </a:r>
            <a:endParaRPr lang="en-US" dirty="0"/>
          </a:p>
          <a:p>
            <a:pPr lvl="1"/>
            <a:r>
              <a:rPr lang="en-US" dirty="0" smtClean="0"/>
              <a:t>Provides a clearer message than huge sets of numbers</a:t>
            </a:r>
          </a:p>
          <a:p>
            <a:pPr lvl="1"/>
            <a:r>
              <a:rPr lang="en-US" dirty="0" smtClean="0"/>
              <a:t>Easier to remember</a:t>
            </a:r>
          </a:p>
        </p:txBody>
      </p:sp>
    </p:spTree>
    <p:extLst>
      <p:ext uri="{BB962C8B-B14F-4D97-AF65-F5344CB8AC3E}">
        <p14:creationId xmlns:p14="http://schemas.microsoft.com/office/powerpoint/2010/main" val="34266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Cartesian Coordinate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way of working with and defining positions in space</a:t>
            </a:r>
          </a:p>
          <a:p>
            <a:pPr lvl="1"/>
            <a:r>
              <a:rPr lang="en-US" dirty="0" smtClean="0"/>
              <a:t>Maps, computer monitors, televisions and 3D modeling all operate using Cartesian coordinates</a:t>
            </a:r>
          </a:p>
          <a:p>
            <a:r>
              <a:rPr lang="en-US" dirty="0" smtClean="0"/>
              <a:t>Plotting data points in 2D</a:t>
            </a:r>
          </a:p>
          <a:p>
            <a:pPr lvl="1"/>
            <a:r>
              <a:rPr lang="en-US" dirty="0" smtClean="0"/>
              <a:t>X and Y coordinates</a:t>
            </a:r>
          </a:p>
          <a:p>
            <a:pPr lvl="2"/>
            <a:r>
              <a:rPr lang="en-US" dirty="0" smtClean="0"/>
              <a:t>X – Horizontal</a:t>
            </a:r>
          </a:p>
          <a:p>
            <a:pPr lvl="2"/>
            <a:r>
              <a:rPr lang="en-US" dirty="0" smtClean="0"/>
              <a:t>Y – Vertical</a:t>
            </a:r>
          </a:p>
          <a:p>
            <a:pPr lvl="1"/>
            <a:r>
              <a:rPr lang="en-US" dirty="0" smtClean="0"/>
              <a:t>Each quadrant identified numerically</a:t>
            </a:r>
          </a:p>
          <a:p>
            <a:pPr lvl="1"/>
            <a:r>
              <a:rPr lang="en-US" dirty="0" smtClean="0"/>
              <a:t>Positive values move up and right</a:t>
            </a:r>
          </a:p>
          <a:p>
            <a:pPr lvl="1"/>
            <a:r>
              <a:rPr lang="en-US" dirty="0" smtClean="0"/>
              <a:t>Negative values move down and left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Plotting data in 3D</a:t>
            </a:r>
          </a:p>
          <a:p>
            <a:pPr lvl="1"/>
            <a:r>
              <a:rPr lang="en-US" dirty="0" smtClean="0"/>
              <a:t>Adds Z coordinate</a:t>
            </a:r>
          </a:p>
          <a:p>
            <a:pPr lvl="2"/>
            <a:r>
              <a:rPr lang="en-US" dirty="0" smtClean="0"/>
              <a:t>Provides depth</a:t>
            </a:r>
          </a:p>
          <a:p>
            <a:pPr lvl="1"/>
            <a:r>
              <a:rPr lang="en-US" dirty="0" smtClean="0"/>
              <a:t>Origin is typically (0, 0, 0)</a:t>
            </a:r>
            <a:endParaRPr lang="en-US" dirty="0"/>
          </a:p>
        </p:txBody>
      </p:sp>
      <p:pic>
        <p:nvPicPr>
          <p:cNvPr id="4" name="Picture 4" descr="Cartesiancoordinates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970" y="3558989"/>
            <a:ext cx="2971800" cy="2971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" name="Picture 9" descr="http://www.mathsisfun.com/data/images/cartesian-3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03" y="3558989"/>
            <a:ext cx="3009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line drawn through a graph of 2 variables</a:t>
            </a:r>
          </a:p>
          <a:p>
            <a:pPr lvl="1"/>
            <a:r>
              <a:rPr lang="en-US" dirty="0" smtClean="0"/>
              <a:t>The line is chosen so it comes as close as possible to the majority of the data points without specifically connecting points</a:t>
            </a:r>
          </a:p>
          <a:p>
            <a:r>
              <a:rPr lang="en-US" dirty="0" smtClean="0"/>
              <a:t>Used to show trends in data</a:t>
            </a:r>
          </a:p>
          <a:p>
            <a:pPr lvl="1"/>
            <a:r>
              <a:rPr lang="en-US" dirty="0" smtClean="0"/>
              <a:t>The closer the points are to the line, the stronger the relationship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Direct or Positive Relationship</a:t>
            </a:r>
          </a:p>
          <a:p>
            <a:pPr lvl="1"/>
            <a:r>
              <a:rPr lang="en-US" dirty="0" smtClean="0"/>
              <a:t>Points move from the lower left to upper right</a:t>
            </a:r>
          </a:p>
          <a:p>
            <a:pPr lvl="1"/>
            <a:r>
              <a:rPr lang="en-US" dirty="0" smtClean="0"/>
              <a:t>An increase in X is more likely associated with an increase in Y</a:t>
            </a:r>
          </a:p>
          <a:p>
            <a:r>
              <a:rPr lang="en-US" dirty="0" smtClean="0"/>
              <a:t>Indirect or Negative Relationship</a:t>
            </a:r>
          </a:p>
          <a:p>
            <a:pPr lvl="1"/>
            <a:r>
              <a:rPr lang="en-US" dirty="0" smtClean="0"/>
              <a:t>Points move from upper left to lower right</a:t>
            </a:r>
          </a:p>
          <a:p>
            <a:pPr lvl="1"/>
            <a:r>
              <a:rPr lang="en-US" dirty="0" smtClean="0"/>
              <a:t>And increase in X is more likely associated with a decrease in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Relationships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Direct/Positive Relationship</a:t>
            </a:r>
            <a:endParaRPr lang="en-US" dirty="0"/>
          </a:p>
        </p:txBody>
      </p:sp>
      <p:pic>
        <p:nvPicPr>
          <p:cNvPr id="5" name="Picture 7" descr="u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2737049"/>
            <a:ext cx="4395787" cy="329684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717670" cy="576262"/>
          </a:xfrm>
        </p:spPr>
        <p:txBody>
          <a:bodyPr/>
          <a:lstStyle/>
          <a:p>
            <a:r>
              <a:rPr lang="en-US" dirty="0" smtClean="0"/>
              <a:t>Indirect/Negative Relationship</a:t>
            </a:r>
            <a:endParaRPr lang="en-US" dirty="0"/>
          </a:p>
        </p:txBody>
      </p:sp>
      <p:pic>
        <p:nvPicPr>
          <p:cNvPr id="6" name="Content Placeholder 5" descr="regress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5" y="2737048"/>
            <a:ext cx="4395788" cy="3296841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data to make an appropriate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5.04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you creating the chart manually?</a:t>
            </a:r>
          </a:p>
          <a:p>
            <a:pPr lvl="1"/>
            <a:r>
              <a:rPr lang="en-US" dirty="0" smtClean="0"/>
              <a:t>Gather necessary resources: paper, pencil, ruler</a:t>
            </a:r>
          </a:p>
          <a:p>
            <a:r>
              <a:rPr lang="en-US" dirty="0" smtClean="0"/>
              <a:t>Are you creating the chart digitally?</a:t>
            </a:r>
          </a:p>
          <a:p>
            <a:pPr lvl="1"/>
            <a:r>
              <a:rPr lang="en-US" dirty="0" smtClean="0"/>
              <a:t>Determine spreadsheet application you will use</a:t>
            </a:r>
          </a:p>
          <a:p>
            <a:r>
              <a:rPr lang="en-US" dirty="0" smtClean="0"/>
              <a:t>Enter the data into the spreadsheet</a:t>
            </a:r>
          </a:p>
          <a:p>
            <a:r>
              <a:rPr lang="en-US" dirty="0" smtClean="0"/>
              <a:t>Next, determine the appropriate type of chart to use</a:t>
            </a:r>
          </a:p>
          <a:p>
            <a:pPr lvl="1"/>
            <a:r>
              <a:rPr lang="en-US" dirty="0" smtClean="0"/>
              <a:t>Bar/Column – Comparisons</a:t>
            </a:r>
          </a:p>
          <a:p>
            <a:pPr lvl="1"/>
            <a:r>
              <a:rPr lang="en-US" dirty="0" smtClean="0"/>
              <a:t>Pie – Percentages</a:t>
            </a:r>
          </a:p>
          <a:p>
            <a:pPr lvl="1"/>
            <a:r>
              <a:rPr lang="en-US" dirty="0" smtClean="0"/>
              <a:t>Line – Trends over time</a:t>
            </a:r>
          </a:p>
          <a:p>
            <a:r>
              <a:rPr lang="en-US" dirty="0" smtClean="0"/>
              <a:t>Use the spreadsheets chart wizard to create your chart</a:t>
            </a:r>
          </a:p>
          <a:p>
            <a:r>
              <a:rPr lang="en-US" dirty="0" smtClean="0"/>
              <a:t>Edit the information as needed (enter title, labels, scale,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 in a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Spreadsheets are made up of cells:</a:t>
            </a:r>
          </a:p>
          <a:p>
            <a:pPr lvl="1"/>
            <a:r>
              <a:rPr lang="en-US" dirty="0" smtClean="0"/>
              <a:t>Columns are identified by letters</a:t>
            </a:r>
          </a:p>
          <a:p>
            <a:pPr lvl="1"/>
            <a:r>
              <a:rPr lang="en-US" dirty="0" smtClean="0"/>
              <a:t>Rows are identified by numbers</a:t>
            </a:r>
          </a:p>
          <a:p>
            <a:pPr lvl="1"/>
            <a:r>
              <a:rPr lang="en-US" dirty="0" smtClean="0"/>
              <a:t>Combined, they form a cell reference – A1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</a:p>
          <a:p>
            <a:pPr lvl="1"/>
            <a:r>
              <a:rPr lang="en-US" dirty="0" smtClean="0"/>
              <a:t>Alphanumeric text or numbers not used in calculations</a:t>
            </a:r>
          </a:p>
          <a:p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Numbers used for calculations</a:t>
            </a:r>
          </a:p>
          <a:p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Statement used to perform a calculation - =A1+B1</a:t>
            </a:r>
          </a:p>
          <a:p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Formulas that are built into the program for common calculations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436923"/>
            <a:ext cx="4341784" cy="18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Data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799949" y="1905000"/>
            <a:ext cx="4396338" cy="576262"/>
          </a:xfrm>
        </p:spPr>
        <p:txBody>
          <a:bodyPr/>
          <a:lstStyle/>
          <a:p>
            <a:r>
              <a:rPr lang="en-US" dirty="0" smtClean="0"/>
              <a:t>Common Functions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498051" y="1905000"/>
            <a:ext cx="4396339" cy="576262"/>
          </a:xfrm>
        </p:spPr>
        <p:txBody>
          <a:bodyPr/>
          <a:lstStyle/>
          <a:p>
            <a:r>
              <a:rPr lang="en-US" dirty="0" smtClean="0"/>
              <a:t>Order of Operations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498051" y="2514600"/>
            <a:ext cx="4396339" cy="3741738"/>
          </a:xfrm>
        </p:spPr>
        <p:txBody>
          <a:bodyPr/>
          <a:lstStyle/>
          <a:p>
            <a:r>
              <a:rPr lang="en-US" dirty="0" smtClean="0"/>
              <a:t>PEMDAS</a:t>
            </a:r>
          </a:p>
          <a:p>
            <a:pPr lvl="1"/>
            <a:r>
              <a:rPr lang="en-US" dirty="0" smtClean="0"/>
              <a:t>Parenthesis</a:t>
            </a:r>
          </a:p>
          <a:p>
            <a:pPr lvl="1"/>
            <a:r>
              <a:rPr lang="en-US" dirty="0" smtClean="0"/>
              <a:t>Exponents</a:t>
            </a:r>
          </a:p>
          <a:p>
            <a:pPr lvl="1"/>
            <a:r>
              <a:rPr lang="en-US" dirty="0" smtClean="0"/>
              <a:t>Multiplication</a:t>
            </a:r>
          </a:p>
          <a:p>
            <a:pPr lvl="1"/>
            <a:r>
              <a:rPr lang="en-US" dirty="0" smtClean="0"/>
              <a:t>Division</a:t>
            </a:r>
          </a:p>
          <a:p>
            <a:pPr lvl="1"/>
            <a:r>
              <a:rPr lang="en-US" dirty="0" smtClean="0"/>
              <a:t>Addition</a:t>
            </a:r>
          </a:p>
          <a:p>
            <a:pPr lvl="1"/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7799948" y="2514600"/>
            <a:ext cx="4396339" cy="37417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</a:t>
            </a:r>
          </a:p>
          <a:p>
            <a:pPr lvl="1"/>
            <a:r>
              <a:rPr lang="en-US" dirty="0" smtClean="0"/>
              <a:t>Adds a range of values</a:t>
            </a:r>
          </a:p>
          <a:p>
            <a:r>
              <a:rPr lang="en-US" dirty="0" smtClean="0"/>
              <a:t>Average</a:t>
            </a:r>
          </a:p>
          <a:p>
            <a:pPr lvl="1"/>
            <a:r>
              <a:rPr lang="en-US" dirty="0" smtClean="0"/>
              <a:t>Calculates the range’s mean</a:t>
            </a:r>
          </a:p>
          <a:p>
            <a:r>
              <a:rPr lang="en-US" dirty="0" smtClean="0"/>
              <a:t>Min</a:t>
            </a:r>
          </a:p>
          <a:p>
            <a:pPr lvl="1"/>
            <a:r>
              <a:rPr lang="en-US" dirty="0" smtClean="0"/>
              <a:t>Finds the smallest value in a range</a:t>
            </a:r>
          </a:p>
          <a:p>
            <a:r>
              <a:rPr lang="en-US" dirty="0" smtClean="0"/>
              <a:t>Max</a:t>
            </a:r>
          </a:p>
          <a:p>
            <a:pPr lvl="1"/>
            <a:r>
              <a:rPr lang="en-US" dirty="0" smtClean="0"/>
              <a:t>Finds the largest value in a range</a:t>
            </a:r>
          </a:p>
          <a:p>
            <a:r>
              <a:rPr lang="en-US" dirty="0" smtClean="0"/>
              <a:t>If</a:t>
            </a:r>
          </a:p>
          <a:p>
            <a:pPr lvl="1"/>
            <a:r>
              <a:rPr lang="en-US" dirty="0" smtClean="0"/>
              <a:t>Performs a logical test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1" y="3017184"/>
            <a:ext cx="4764396" cy="31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Making Charts Using a Spreadsheet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Once the data is entered, determine what kind of chart is needed to answer the question you are asking</a:t>
            </a:r>
          </a:p>
          <a:p>
            <a:pPr lvl="1"/>
            <a:r>
              <a:rPr lang="en-US" dirty="0" smtClean="0"/>
              <a:t>Bar/Column – Compare datasets</a:t>
            </a:r>
          </a:p>
          <a:p>
            <a:pPr lvl="1"/>
            <a:r>
              <a:rPr lang="en-US" dirty="0" smtClean="0"/>
              <a:t>Pie – Percentages or parts of a whole</a:t>
            </a:r>
          </a:p>
          <a:p>
            <a:pPr lvl="1"/>
            <a:r>
              <a:rPr lang="en-US" dirty="0" smtClean="0"/>
              <a:t>Line – Changes over time or temperature</a:t>
            </a:r>
          </a:p>
          <a:p>
            <a:r>
              <a:rPr lang="en-US" dirty="0" smtClean="0"/>
              <a:t>Select the data you want to create a chart about</a:t>
            </a:r>
          </a:p>
          <a:p>
            <a:pPr lvl="1"/>
            <a:r>
              <a:rPr lang="en-US" dirty="0" smtClean="0"/>
              <a:t>Make sure if you need to perform any calculations, you have already done so before making a chart</a:t>
            </a:r>
          </a:p>
          <a:p>
            <a:r>
              <a:rPr lang="en-US" dirty="0" smtClean="0"/>
              <a:t>Use your application’s chart wizard</a:t>
            </a:r>
          </a:p>
          <a:p>
            <a:pPr lvl="1"/>
            <a:r>
              <a:rPr lang="en-US" dirty="0" smtClean="0"/>
              <a:t>The wizard will do most of the work for you based on your selections</a:t>
            </a:r>
          </a:p>
          <a:p>
            <a:pPr lvl="1"/>
            <a:r>
              <a:rPr lang="en-US" dirty="0" smtClean="0"/>
              <a:t>However, some alterations may be needed and you might need to spend some time getting accustomed to the application you intend to use before making any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Creating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slide – One message – One chart</a:t>
            </a:r>
          </a:p>
          <a:p>
            <a:pPr lvl="1"/>
            <a:r>
              <a:rPr lang="en-US" dirty="0" smtClean="0"/>
              <a:t>Each chart should have a single, well defined message based on the data and question asked of it</a:t>
            </a:r>
          </a:p>
          <a:p>
            <a:pPr lvl="1"/>
            <a:r>
              <a:rPr lang="en-US" dirty="0" smtClean="0"/>
              <a:t>Keep graphs simple – Let the data do the talking</a:t>
            </a:r>
          </a:p>
          <a:p>
            <a:pPr lvl="1"/>
            <a:r>
              <a:rPr lang="en-US" dirty="0" smtClean="0"/>
              <a:t>Avoid 3D, extra colors, and pictures</a:t>
            </a:r>
          </a:p>
          <a:p>
            <a:r>
              <a:rPr lang="en-US" dirty="0" smtClean="0"/>
              <a:t>Use graphing paper or a spreadsheet application</a:t>
            </a:r>
          </a:p>
          <a:p>
            <a:r>
              <a:rPr lang="en-US" dirty="0" smtClean="0"/>
              <a:t>Determine the correct chart type based on the question being asked of the data</a:t>
            </a:r>
          </a:p>
          <a:p>
            <a:r>
              <a:rPr lang="en-US" dirty="0" smtClean="0"/>
              <a:t>Use the largest values to determine each axis scale and fill most of the chart area with your visualization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graphed item represents:</a:t>
            </a:r>
          </a:p>
          <a:p>
            <a:pPr lvl="1"/>
            <a:r>
              <a:rPr lang="en-US" dirty="0" smtClean="0"/>
              <a:t>Category – name of measurable item and identified with a label</a:t>
            </a:r>
          </a:p>
          <a:p>
            <a:pPr lvl="1"/>
            <a:r>
              <a:rPr lang="en-US" dirty="0" smtClean="0"/>
              <a:t>Data Point – Quantity associated</a:t>
            </a:r>
          </a:p>
          <a:p>
            <a:r>
              <a:rPr lang="en-US" dirty="0" smtClean="0"/>
              <a:t>Plot the independent/control variable on the x-axis</a:t>
            </a:r>
          </a:p>
          <a:p>
            <a:r>
              <a:rPr lang="en-US" dirty="0" smtClean="0"/>
              <a:t>Plot the dependent variable on the y-axis</a:t>
            </a:r>
          </a:p>
          <a:p>
            <a:r>
              <a:rPr lang="en-US" dirty="0" smtClean="0"/>
              <a:t>Label each axis and provide regular numerical scale values</a:t>
            </a:r>
          </a:p>
          <a:p>
            <a:pPr lvl="1"/>
            <a:r>
              <a:rPr lang="en-US" dirty="0" smtClean="0"/>
              <a:t>Most charts start at an origin of (0,0)</a:t>
            </a:r>
          </a:p>
          <a:p>
            <a:r>
              <a:rPr lang="en-US" dirty="0" smtClean="0"/>
              <a:t>Provide a descriptive title</a:t>
            </a:r>
          </a:p>
          <a:p>
            <a:r>
              <a:rPr lang="en-US" dirty="0" smtClean="0"/>
              <a:t>Use a legend to clarify datasets (especially for line graphs)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Chart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7076" y="2052918"/>
            <a:ext cx="3748112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Title – Short overview of the information</a:t>
            </a:r>
          </a:p>
          <a:p>
            <a:r>
              <a:rPr lang="en-US" dirty="0" smtClean="0"/>
              <a:t>Axis – Reference lines in a coordinate system</a:t>
            </a:r>
          </a:p>
          <a:p>
            <a:pPr lvl="1"/>
            <a:r>
              <a:rPr lang="en-US" dirty="0" smtClean="0"/>
              <a:t>X-axis – horizontal</a:t>
            </a:r>
          </a:p>
          <a:p>
            <a:pPr lvl="1"/>
            <a:r>
              <a:rPr lang="en-US" dirty="0" smtClean="0"/>
              <a:t>Y-axis – vertical</a:t>
            </a:r>
          </a:p>
          <a:p>
            <a:r>
              <a:rPr lang="en-US" dirty="0" smtClean="0"/>
              <a:t>Label – Common data categories</a:t>
            </a:r>
          </a:p>
          <a:p>
            <a:r>
              <a:rPr lang="en-US" dirty="0" smtClean="0"/>
              <a:t>Legend – List of symbols used in the chart</a:t>
            </a:r>
          </a:p>
          <a:p>
            <a:r>
              <a:rPr lang="en-US" dirty="0" smtClean="0"/>
              <a:t>Data Value – Text showing actual value of an item</a:t>
            </a:r>
          </a:p>
          <a:p>
            <a:r>
              <a:rPr lang="en-US" dirty="0" smtClean="0"/>
              <a:t>Callouts – Descriptive text in charts which is not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965052"/>
            <a:ext cx="7260965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Chart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459" y="2052918"/>
            <a:ext cx="3308394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Defines the plot area boundaries</a:t>
            </a:r>
          </a:p>
          <a:p>
            <a:r>
              <a:rPr lang="en-US" dirty="0" smtClean="0"/>
              <a:t>Grid</a:t>
            </a:r>
          </a:p>
          <a:p>
            <a:pPr lvl="1"/>
            <a:r>
              <a:rPr lang="en-US" dirty="0" smtClean="0"/>
              <a:t>Scale guideline</a:t>
            </a:r>
          </a:p>
          <a:p>
            <a:r>
              <a:rPr lang="en-US" dirty="0" smtClean="0"/>
              <a:t>Tick</a:t>
            </a:r>
          </a:p>
          <a:p>
            <a:pPr lvl="1"/>
            <a:r>
              <a:rPr lang="en-US" dirty="0" smtClean="0"/>
              <a:t>Shorter line than grid to indicate a scale division</a:t>
            </a:r>
          </a:p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Evenly spaced increments for measuring the size or position of plotted data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13" y="1853248"/>
            <a:ext cx="6105281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Appropriate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chart types are used depending on the question you are asking of the data</a:t>
            </a:r>
          </a:p>
          <a:p>
            <a:r>
              <a:rPr lang="en-US" dirty="0" smtClean="0"/>
              <a:t>Three Main Chart Types:</a:t>
            </a:r>
          </a:p>
          <a:p>
            <a:pPr lvl="1"/>
            <a:r>
              <a:rPr lang="en-US" dirty="0" smtClean="0"/>
              <a:t>Bar/Column – Used for comparing discrete, unrelated categories of data</a:t>
            </a:r>
          </a:p>
          <a:p>
            <a:pPr lvl="1"/>
            <a:r>
              <a:rPr lang="en-US" dirty="0" smtClean="0"/>
              <a:t>Pie – Used for showing parts of a whole or percentages</a:t>
            </a:r>
          </a:p>
          <a:p>
            <a:pPr lvl="1"/>
            <a:r>
              <a:rPr lang="en-US" dirty="0" smtClean="0"/>
              <a:t>Line – Used for comparing related variables and relationships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Bar/Column Charts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124634"/>
            <a:ext cx="4396339" cy="4131703"/>
          </a:xfrm>
        </p:spPr>
        <p:txBody>
          <a:bodyPr/>
          <a:lstStyle/>
          <a:p>
            <a:r>
              <a:rPr lang="en-US" dirty="0" smtClean="0"/>
              <a:t>Each bar/column represents a data element</a:t>
            </a:r>
          </a:p>
          <a:p>
            <a:r>
              <a:rPr lang="en-US" dirty="0" smtClean="0"/>
              <a:t>Commonly consists of:</a:t>
            </a:r>
          </a:p>
          <a:p>
            <a:pPr lvl="1"/>
            <a:r>
              <a:rPr lang="en-US" dirty="0" smtClean="0"/>
              <a:t>Linear scale along the vertical, Y-axis </a:t>
            </a:r>
          </a:p>
          <a:p>
            <a:pPr lvl="1"/>
            <a:r>
              <a:rPr lang="en-US" dirty="0" smtClean="0"/>
              <a:t>Category scale along the horizontal, X-axis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Variations: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Stacked Column:</a:t>
            </a:r>
          </a:p>
          <a:p>
            <a:pPr lvl="1"/>
            <a:r>
              <a:rPr lang="en-US" dirty="0" smtClean="0"/>
              <a:t>Shows several sets of related data that add up to a whole in columns</a:t>
            </a:r>
          </a:p>
          <a:p>
            <a:r>
              <a:rPr lang="en-US" dirty="0" smtClean="0"/>
              <a:t>Grouped Columns</a:t>
            </a:r>
          </a:p>
          <a:p>
            <a:pPr lvl="1"/>
            <a:r>
              <a:rPr lang="en-US" dirty="0" smtClean="0"/>
              <a:t>Columns slightly overlap with the tallest column in the back of the set</a:t>
            </a:r>
          </a:p>
          <a:p>
            <a:r>
              <a:rPr lang="en-US" dirty="0" smtClean="0"/>
              <a:t>Histogram</a:t>
            </a:r>
          </a:p>
          <a:p>
            <a:pPr lvl="1"/>
            <a:r>
              <a:rPr lang="en-US" dirty="0" smtClean="0"/>
              <a:t>Displays frequencies or relative frequencies using columns that touch</a:t>
            </a:r>
          </a:p>
          <a:p>
            <a:pPr lvl="1"/>
            <a:r>
              <a:rPr lang="en-US" dirty="0" smtClean="0"/>
              <a:t>Used to determine symmetrical distributions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48" y="4521965"/>
            <a:ext cx="292023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1905000"/>
            <a:ext cx="4396339" cy="4351338"/>
          </a:xfrm>
        </p:spPr>
        <p:txBody>
          <a:bodyPr/>
          <a:lstStyle/>
          <a:p>
            <a:r>
              <a:rPr lang="en-US" dirty="0" smtClean="0"/>
              <a:t>Each segment is angled at the same percent as the data it represents</a:t>
            </a:r>
          </a:p>
          <a:p>
            <a:pPr lvl="1"/>
            <a:r>
              <a:rPr lang="en-US" dirty="0" smtClean="0"/>
              <a:t>Data needs to be converted to percentages</a:t>
            </a:r>
          </a:p>
          <a:p>
            <a:pPr lvl="1"/>
            <a:r>
              <a:rPr lang="en-US" dirty="0" smtClean="0"/>
              <a:t>Combined wedges always result in 100% when added together</a:t>
            </a:r>
          </a:p>
          <a:p>
            <a:r>
              <a:rPr lang="en-US" dirty="0" smtClean="0"/>
              <a:t>Data may be contiguous or simultaneous in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Variations: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Exploded Pie Chart</a:t>
            </a:r>
          </a:p>
          <a:p>
            <a:pPr lvl="1"/>
            <a:r>
              <a:rPr lang="en-US" dirty="0" smtClean="0"/>
              <a:t>Used to highlight one slice for emphasis</a:t>
            </a:r>
          </a:p>
          <a:p>
            <a:r>
              <a:rPr lang="en-US" dirty="0" smtClean="0"/>
              <a:t>3D Pie Chart</a:t>
            </a:r>
          </a:p>
          <a:p>
            <a:pPr lvl="1"/>
            <a:r>
              <a:rPr lang="en-US" dirty="0" smtClean="0"/>
              <a:t>Used for aesthetic purposes</a:t>
            </a:r>
          </a:p>
          <a:p>
            <a:pPr lvl="1"/>
            <a:r>
              <a:rPr lang="en-US" dirty="0" smtClean="0"/>
              <a:t>Often makes the data difficult to read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58" y="4755399"/>
            <a:ext cx="2022091" cy="20726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7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Charts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052918"/>
            <a:ext cx="4396339" cy="4203419"/>
          </a:xfrm>
        </p:spPr>
        <p:txBody>
          <a:bodyPr/>
          <a:lstStyle/>
          <a:p>
            <a:r>
              <a:rPr lang="en-US" dirty="0" smtClean="0"/>
              <a:t>Each line represents the changes in a variable over a distinct time/temperature range</a:t>
            </a:r>
          </a:p>
          <a:p>
            <a:r>
              <a:rPr lang="en-US" dirty="0" smtClean="0"/>
              <a:t>Provides a clean, accurate picture of growth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Variations: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Step Line Chart</a:t>
            </a:r>
          </a:p>
          <a:p>
            <a:pPr lvl="1"/>
            <a:r>
              <a:rPr lang="en-US" dirty="0" smtClean="0"/>
              <a:t>Plots abrupt changes rather than gradual using plateaus of time values</a:t>
            </a:r>
          </a:p>
          <a:p>
            <a:r>
              <a:rPr lang="en-US" dirty="0" smtClean="0"/>
              <a:t>Area Chart</a:t>
            </a:r>
          </a:p>
          <a:p>
            <a:pPr lvl="1"/>
            <a:r>
              <a:rPr lang="en-US" dirty="0" smtClean="0"/>
              <a:t>Shades in the area between the X-axis and line</a:t>
            </a:r>
          </a:p>
          <a:p>
            <a:r>
              <a:rPr lang="en-US" dirty="0" smtClean="0"/>
              <a:t>Scatterplot</a:t>
            </a:r>
          </a:p>
          <a:p>
            <a:pPr lvl="1"/>
            <a:r>
              <a:rPr lang="en-US" dirty="0" smtClean="0"/>
              <a:t>Representation between two variables where the data points are not connected</a:t>
            </a:r>
          </a:p>
          <a:p>
            <a:pPr lvl="1"/>
            <a:r>
              <a:rPr lang="en-US" dirty="0" smtClean="0"/>
              <a:t>Uses a line of best fit (average) to show relationships/trends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31" y="3738283"/>
            <a:ext cx="2868000" cy="28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1441</TotalTime>
  <Words>2462</Words>
  <Application>Microsoft Office PowerPoint</Application>
  <PresentationFormat>Widescreen</PresentationFormat>
  <Paragraphs>396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Century Gothic</vt:lpstr>
      <vt:lpstr>Verdana</vt:lpstr>
      <vt:lpstr>Wingdings</vt:lpstr>
      <vt:lpstr>Wingdings 3</vt:lpstr>
      <vt:lpstr>Ion</vt:lpstr>
      <vt:lpstr>Working with Data</vt:lpstr>
      <vt:lpstr>Evaluate methods for displaying data using charts and graphs</vt:lpstr>
      <vt:lpstr>Purpose</vt:lpstr>
      <vt:lpstr>Common Chart Components</vt:lpstr>
      <vt:lpstr>Common Chart Components</vt:lpstr>
      <vt:lpstr>Selecting the Appropriate Chart</vt:lpstr>
      <vt:lpstr>Bar/Column Charts</vt:lpstr>
      <vt:lpstr>Pie Charts</vt:lpstr>
      <vt:lpstr>Line Charts</vt:lpstr>
      <vt:lpstr>Other Ways to Represent Data</vt:lpstr>
      <vt:lpstr>Describe the steps of a design brief</vt:lpstr>
      <vt:lpstr>Purpose of Design Briefs</vt:lpstr>
      <vt:lpstr>Using the Engineering Design Process </vt:lpstr>
      <vt:lpstr>Selecting a Topic</vt:lpstr>
      <vt:lpstr>Storyboarding: Visual Planning</vt:lpstr>
      <vt:lpstr>Form a Hypothesis</vt:lpstr>
      <vt:lpstr>Experimental Variables</vt:lpstr>
      <vt:lpstr>Different Design Types</vt:lpstr>
      <vt:lpstr>Conduct Experiment</vt:lpstr>
      <vt:lpstr>Reporting on Results</vt:lpstr>
      <vt:lpstr>Methods for Creating Presentations</vt:lpstr>
      <vt:lpstr>Interpret data for use in charts and graphs</vt:lpstr>
      <vt:lpstr>Data Collection</vt:lpstr>
      <vt:lpstr>Measuring Data</vt:lpstr>
      <vt:lpstr>Basic Data Types</vt:lpstr>
      <vt:lpstr>Quantitative vs. Qualitative Data</vt:lpstr>
      <vt:lpstr>Common Quantitative Calculations</vt:lpstr>
      <vt:lpstr>Identify Quantitative vs. Qualitative Data in the Image Below</vt:lpstr>
      <vt:lpstr>Quantitative vs. Qualitative Data</vt:lpstr>
      <vt:lpstr>Working with Cartesian Coordinate Systems</vt:lpstr>
      <vt:lpstr>Regression Line</vt:lpstr>
      <vt:lpstr>Data Relationships</vt:lpstr>
      <vt:lpstr>Apply data to make an appropriate graph</vt:lpstr>
      <vt:lpstr>Getting Started</vt:lpstr>
      <vt:lpstr>Entering Data in a Spreadsheet</vt:lpstr>
      <vt:lpstr>Manipulating Data</vt:lpstr>
      <vt:lpstr>Steps to Making Charts Using a Spreadsheet</vt:lpstr>
      <vt:lpstr>Rules for Creating Charts</vt:lpstr>
    </vt:vector>
  </TitlesOfParts>
  <Company>Durham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Data</dc:title>
  <dc:creator>Robert Bourgeois</dc:creator>
  <cp:lastModifiedBy>Robert Bourgeois</cp:lastModifiedBy>
  <cp:revision>54</cp:revision>
  <dcterms:created xsi:type="dcterms:W3CDTF">2015-09-29T12:00:48Z</dcterms:created>
  <dcterms:modified xsi:type="dcterms:W3CDTF">2015-10-06T21:59:05Z</dcterms:modified>
</cp:coreProperties>
</file>