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76" r:id="rId3"/>
    <p:sldId id="275" r:id="rId4"/>
    <p:sldId id="262" r:id="rId5"/>
    <p:sldId id="264" r:id="rId6"/>
    <p:sldId id="267" r:id="rId7"/>
    <p:sldId id="268" r:id="rId8"/>
    <p:sldId id="270" r:id="rId9"/>
    <p:sldId id="271" r:id="rId10"/>
    <p:sldId id="272" r:id="rId11"/>
    <p:sldId id="274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12" autoAdjust="0"/>
    <p:restoredTop sz="94660"/>
  </p:normalViewPr>
  <p:slideViewPr>
    <p:cSldViewPr snapToGrid="0">
      <p:cViewPr varScale="1">
        <p:scale>
          <a:sx n="65" d="100"/>
          <a:sy n="65" d="100"/>
        </p:scale>
        <p:origin x="84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7/20/2016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7/20/2016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aggie-horticulture.tamu.edu/kindergarden/kidscompost/CompostingForKids.pdf" TargetMode="External"/><Relationship Id="rId2" Type="http://schemas.openxmlformats.org/officeDocument/2006/relationships/hyperlink" Target="http://www.clemson.edu/extension/hgic/pests/plant_pests/indoor/hgic2252.html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all-science-fair-projects.com/print_project_1196_50" TargetMode="External"/><Relationship Id="rId4" Type="http://schemas.openxmlformats.org/officeDocument/2006/relationships/hyperlink" Target="http://www.greenmomguide.com/content/how-compost-kids-under-hour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nrcs.usda.gov/wps/portal/nrcs/detailfull/soils/health/biology/?cid=nrcs142p2_053868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HGO-dzJwq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All about biotic factors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How other organisms affect</a:t>
            </a:r>
          </a:p>
          <a:p>
            <a:r>
              <a:rPr lang="en-US" dirty="0" smtClean="0"/>
              <a:t>plant growth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50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Composting – getting the most of our your decomposers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2009104"/>
            <a:ext cx="10178322" cy="41598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Composting occurs naturally in the forest.</a:t>
            </a:r>
          </a:p>
          <a:p>
            <a:pPr marL="0" indent="0">
              <a:buNone/>
            </a:pPr>
            <a:r>
              <a:rPr lang="en-US" dirty="0" smtClean="0"/>
              <a:t>(Think of the dead leaves on the forest floor.)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Things you can compost: leaves, twigs, vegetable </a:t>
            </a:r>
          </a:p>
          <a:p>
            <a:pPr marL="0" indent="0">
              <a:buNone/>
            </a:pPr>
            <a:r>
              <a:rPr lang="en-US" dirty="0" smtClean="0"/>
              <a:t>and fruit scraps</a:t>
            </a:r>
          </a:p>
          <a:p>
            <a:r>
              <a:rPr lang="en-US" dirty="0" smtClean="0"/>
              <a:t>Your compost will need water and air to allow</a:t>
            </a:r>
          </a:p>
          <a:p>
            <a:pPr marL="0" indent="0">
              <a:buNone/>
            </a:pPr>
            <a:r>
              <a:rPr lang="en-US" dirty="0" smtClean="0"/>
              <a:t>the decomposers to do their job.</a:t>
            </a:r>
          </a:p>
          <a:p>
            <a:r>
              <a:rPr lang="en-US" dirty="0" smtClean="0"/>
              <a:t>You can’t compost milk, animal droppings, etc.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Mix your compost in with your soil.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3380" y="1726160"/>
            <a:ext cx="5115804" cy="513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627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7474" y="1669937"/>
            <a:ext cx="9905999" cy="35417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www.clemson.edu/extension/hgic/pests/plant_pests/indoor/hgic2252.html</a:t>
            </a: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aggie-horticulture.tamu.edu/kindergarden/kidscompost/CompostingForKids.pdf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http</a:t>
            </a:r>
            <a:r>
              <a:rPr lang="en-US" dirty="0">
                <a:hlinkClick r:id="rId4"/>
              </a:rPr>
              <a:t>://</a:t>
            </a:r>
            <a:r>
              <a:rPr lang="en-US" dirty="0" smtClean="0">
                <a:hlinkClick r:id="rId4"/>
              </a:rPr>
              <a:t>www.greenmomguide.com/content/how-compost-kids-under-hour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hlinkClick r:id="rId5"/>
              </a:rPr>
              <a:t>http</a:t>
            </a:r>
            <a:r>
              <a:rPr lang="en-US" dirty="0">
                <a:hlinkClick r:id="rId5"/>
              </a:rPr>
              <a:t>://</a:t>
            </a:r>
            <a:r>
              <a:rPr lang="en-US" dirty="0" smtClean="0">
                <a:hlinkClick r:id="rId5"/>
              </a:rPr>
              <a:t>www.all-science-fair-projects.com/print_project_1196_50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212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is more going on in your greenhouse than you may think…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700" dirty="0" smtClean="0"/>
              <a:t>For example, your greenhouse soil may have a whole food web you may not know about….</a:t>
            </a:r>
          </a:p>
          <a:p>
            <a:pPr marL="0" indent="0">
              <a:buNone/>
            </a:pPr>
            <a:r>
              <a:rPr lang="en-US" sz="2700" dirty="0" smtClean="0"/>
              <a:t>					OR</a:t>
            </a:r>
          </a:p>
          <a:p>
            <a:pPr marL="0" indent="0">
              <a:buNone/>
            </a:pPr>
            <a:r>
              <a:rPr lang="en-US" sz="2700" dirty="0" smtClean="0"/>
              <a:t>Your plants may have pests you wouldn’t expect….</a:t>
            </a:r>
          </a:p>
          <a:p>
            <a:pPr marL="0" indent="0">
              <a:buNone/>
            </a:pPr>
            <a:endParaRPr lang="en-US" sz="2700" dirty="0"/>
          </a:p>
          <a:p>
            <a:pPr marL="0" indent="0">
              <a:buNone/>
            </a:pPr>
            <a:r>
              <a:rPr lang="en-US" sz="2700" dirty="0" smtClean="0"/>
              <a:t>We will discuss both of these possibilities!</a:t>
            </a:r>
            <a:endParaRPr lang="en-US" sz="2700" dirty="0"/>
          </a:p>
        </p:txBody>
      </p:sp>
    </p:spTree>
    <p:extLst>
      <p:ext uri="{BB962C8B-B14F-4D97-AF65-F5344CB8AC3E}">
        <p14:creationId xmlns:p14="http://schemas.microsoft.com/office/powerpoint/2010/main" val="491866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2286001"/>
            <a:ext cx="10178322" cy="43798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endParaRPr lang="en-US" sz="1300" b="1" dirty="0" smtClean="0"/>
          </a:p>
          <a:p>
            <a:pPr marL="0" indent="0">
              <a:buNone/>
            </a:pPr>
            <a:endParaRPr lang="en-US" sz="1300" b="1" dirty="0"/>
          </a:p>
          <a:p>
            <a:pPr marL="0" indent="0">
              <a:buNone/>
            </a:pPr>
            <a:r>
              <a:rPr lang="en-US" sz="1300" b="1" dirty="0" smtClean="0"/>
              <a:t>Soil </a:t>
            </a:r>
            <a:r>
              <a:rPr lang="en-US" sz="1300" b="1" dirty="0"/>
              <a:t>food </a:t>
            </a:r>
            <a:r>
              <a:rPr lang="en-US" sz="1300" b="1" dirty="0" smtClean="0"/>
              <a:t>web source: </a:t>
            </a:r>
            <a:r>
              <a:rPr lang="en-US" sz="1300" b="1" u="sng" dirty="0" smtClean="0">
                <a:hlinkClick r:id="rId2"/>
              </a:rPr>
              <a:t>http</a:t>
            </a:r>
            <a:r>
              <a:rPr lang="en-US" sz="1300" b="1" u="sng" dirty="0">
                <a:hlinkClick r:id="rId2"/>
              </a:rPr>
              <a:t>://www.nrcs.usda.gov/wps/portal/nrcs/detailfull/soils/health/biology/?</a:t>
            </a:r>
            <a:r>
              <a:rPr lang="en-US" sz="1300" b="1" u="sng" dirty="0" smtClean="0">
                <a:hlinkClick r:id="rId2"/>
              </a:rPr>
              <a:t>cid=nrcs142p2_053868</a:t>
            </a:r>
            <a:endParaRPr lang="en-US" sz="1300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1678" y="382385"/>
            <a:ext cx="7156587" cy="54799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05461" y="609600"/>
            <a:ext cx="252453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/>
              <a:t>This food webs shows how organisms in the soil interact with each other.</a:t>
            </a:r>
          </a:p>
          <a:p>
            <a:endParaRPr lang="en-US" sz="2200" dirty="0" smtClean="0"/>
          </a:p>
          <a:p>
            <a:r>
              <a:rPr lang="en-US" sz="2200" dirty="0" smtClean="0"/>
              <a:t>Consider this:</a:t>
            </a:r>
          </a:p>
          <a:p>
            <a:r>
              <a:rPr lang="en-US" sz="2200" dirty="0" smtClean="0"/>
              <a:t>On your note taking sheet, create a graphic organizer to show the producers, consumers, and decomposers in the soil food web.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670143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7279" y="382385"/>
            <a:ext cx="11114467" cy="828229"/>
          </a:xfrm>
        </p:spPr>
        <p:txBody>
          <a:bodyPr>
            <a:normAutofit/>
          </a:bodyPr>
          <a:lstStyle/>
          <a:p>
            <a:r>
              <a:rPr lang="en-US" sz="4600" dirty="0" smtClean="0"/>
              <a:t>What type of pests might my plant get?</a:t>
            </a:r>
            <a:endParaRPr lang="en-US" sz="4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2006192"/>
            <a:ext cx="9905999" cy="470369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u="sng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054278"/>
              </p:ext>
            </p:extLst>
          </p:nvPr>
        </p:nvGraphicFramePr>
        <p:xfrm>
          <a:off x="1251677" y="1300766"/>
          <a:ext cx="10377945" cy="5328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6092"/>
                <a:gridCol w="5331853"/>
              </a:tblGrid>
              <a:tr h="409900">
                <a:tc>
                  <a:txBody>
                    <a:bodyPr/>
                    <a:lstStyle/>
                    <a:p>
                      <a:r>
                        <a:rPr lang="en-US" dirty="0" smtClean="0"/>
                        <a:t>Aphids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Whiteflies</a:t>
                      </a:r>
                      <a:endParaRPr lang="en-US" dirty="0"/>
                    </a:p>
                  </a:txBody>
                  <a:tcPr/>
                </a:tc>
              </a:tr>
              <a:tr h="450824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US" dirty="0" smtClean="0"/>
                        <a:t>*Small insects about ⅛-inch long. </a:t>
                      </a:r>
                    </a:p>
                    <a:p>
                      <a:pPr marL="0" indent="0">
                        <a:buNone/>
                      </a:pPr>
                      <a:r>
                        <a:rPr lang="en-US" dirty="0" smtClean="0"/>
                        <a:t>*Usually green but may be other colors</a:t>
                      </a:r>
                    </a:p>
                    <a:p>
                      <a:pPr marL="0" indent="0">
                        <a:buNone/>
                      </a:pPr>
                      <a:r>
                        <a:rPr lang="en-US" dirty="0" smtClean="0"/>
                        <a:t>*Adults may or may not have wings.</a:t>
                      </a:r>
                    </a:p>
                    <a:p>
                      <a:pPr marL="0" indent="0">
                        <a:buNone/>
                      </a:pPr>
                      <a:r>
                        <a:rPr lang="en-US" dirty="0" smtClean="0"/>
                        <a:t>*Feed on underside of leaves or on roots.</a:t>
                      </a:r>
                    </a:p>
                    <a:p>
                      <a:pPr marL="0" indent="0">
                        <a:buNone/>
                      </a:pPr>
                      <a:r>
                        <a:rPr lang="en-US" dirty="0" smtClean="0"/>
                        <a:t>*They suck plant sap, resulting in yellow and </a:t>
                      </a:r>
                    </a:p>
                    <a:p>
                      <a:pPr marL="0" indent="0">
                        <a:buNone/>
                      </a:pPr>
                      <a:r>
                        <a:rPr lang="en-US" dirty="0" smtClean="0"/>
                        <a:t>misshapen leaves. Growth may be stunted. </a:t>
                      </a:r>
                    </a:p>
                    <a:p>
                      <a:pPr marL="0" indent="0">
                        <a:buNone/>
                      </a:pPr>
                      <a:r>
                        <a:rPr lang="en-US" dirty="0" smtClean="0"/>
                        <a:t>*Aphids excrete a sugary material, called honeydew, as they eat which makes the leaves shiny and sticky. This can cause mold to grow on the leaves and cause dark splotches.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dirty="0" smtClean="0"/>
                        <a:t>*Not true flies, but are more closely related</a:t>
                      </a:r>
                      <a:r>
                        <a:rPr lang="en-US" baseline="0" dirty="0" smtClean="0"/>
                        <a:t> to </a:t>
                      </a:r>
                      <a:r>
                        <a:rPr lang="en-US" dirty="0" smtClean="0"/>
                        <a:t>aphids. </a:t>
                      </a:r>
                    </a:p>
                    <a:p>
                      <a:pPr fontAlgn="base"/>
                      <a:r>
                        <a:rPr lang="en-US" dirty="0" smtClean="0"/>
                        <a:t>*Very small about </a:t>
                      </a:r>
                      <a:r>
                        <a:rPr lang="en-US" baseline="30000" dirty="0" smtClean="0"/>
                        <a:t>1</a:t>
                      </a:r>
                      <a:r>
                        <a:rPr lang="en-US" dirty="0" smtClean="0"/>
                        <a:t>/</a:t>
                      </a:r>
                      <a:r>
                        <a:rPr lang="en-US" baseline="-25000" dirty="0" smtClean="0"/>
                        <a:t>16 </a:t>
                      </a:r>
                      <a:r>
                        <a:rPr lang="en-US" dirty="0" smtClean="0"/>
                        <a:t>inch long</a:t>
                      </a:r>
                    </a:p>
                    <a:p>
                      <a:pPr fontAlgn="base"/>
                      <a:r>
                        <a:rPr lang="en-US" dirty="0" smtClean="0"/>
                        <a:t>*Resemble tiny moths. </a:t>
                      </a:r>
                    </a:p>
                    <a:p>
                      <a:pPr fontAlgn="base"/>
                      <a:r>
                        <a:rPr lang="en-US" dirty="0" smtClean="0"/>
                        <a:t>*Feed by sucking plant sap which can stunt plant growth. Leaves turn yellow and die.</a:t>
                      </a:r>
                    </a:p>
                    <a:p>
                      <a:pPr fontAlgn="base"/>
                      <a:r>
                        <a:rPr lang="en-US" dirty="0" smtClean="0"/>
                        <a:t>*Like aphids, whiteflies excrete honeydew, which makes leaves shiny and sticky and encourages the growth of sooty mold fungi.</a:t>
                      </a:r>
                    </a:p>
                    <a:p>
                      <a:pPr fontAlgn="base"/>
                      <a:r>
                        <a:rPr lang="en-US" dirty="0" smtClean="0"/>
                        <a:t>*May flutter around leaves when disturbed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4099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869" y="4358041"/>
            <a:ext cx="3215045" cy="21411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6714" y="4376784"/>
            <a:ext cx="3510963" cy="2342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891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2885" y="382385"/>
            <a:ext cx="11140225" cy="1108087"/>
          </a:xfrm>
        </p:spPr>
        <p:txBody>
          <a:bodyPr>
            <a:normAutofit/>
          </a:bodyPr>
          <a:lstStyle/>
          <a:p>
            <a:r>
              <a:rPr lang="en-US" sz="4600" dirty="0"/>
              <a:t>What type of pests might my plant get?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u="sng" dirty="0" smtClean="0"/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485573"/>
              </p:ext>
            </p:extLst>
          </p:nvPr>
        </p:nvGraphicFramePr>
        <p:xfrm>
          <a:off x="1251678" y="1490471"/>
          <a:ext cx="10081730" cy="49206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865"/>
                <a:gridCol w="5040865"/>
              </a:tblGrid>
              <a:tr h="410053">
                <a:tc>
                  <a:txBody>
                    <a:bodyPr/>
                    <a:lstStyle/>
                    <a:p>
                      <a:r>
                        <a:rPr lang="en-US" dirty="0" smtClean="0"/>
                        <a:t>Mealybugs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Spider mites</a:t>
                      </a:r>
                      <a:endParaRPr lang="en-US" dirty="0"/>
                    </a:p>
                  </a:txBody>
                  <a:tcPr/>
                </a:tc>
              </a:tr>
              <a:tr h="2255289">
                <a:tc>
                  <a:txBody>
                    <a:bodyPr/>
                    <a:lstStyle/>
                    <a:p>
                      <a:r>
                        <a:rPr lang="en-US" dirty="0" smtClean="0"/>
                        <a:t>*Small, pale insects, related to scales. They are about ⅛ to ¼ inch long and move very sluggishly. The adult females cover themselves and their eggs with a white, waxy material, making them look cottony. Some have waxy filaments that extend beyond their bodies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dirty="0" smtClean="0"/>
                        <a:t>*</a:t>
                      </a:r>
                      <a:r>
                        <a:rPr lang="en-US" sz="1800" dirty="0" smtClean="0"/>
                        <a:t>Mites are not insects but are more closely related to spiders. Since they are extremely small, plant damage is typically the first sign of their presence. A silky web is often seen with heavier infestations.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2255289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Mealybug nymph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687" y="3420581"/>
            <a:ext cx="2569335" cy="3256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5270" y="3425780"/>
            <a:ext cx="4391758" cy="310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8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Pest -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1412" y="1687132"/>
            <a:ext cx="9905999" cy="4739426"/>
          </a:xfrm>
        </p:spPr>
        <p:txBody>
          <a:bodyPr>
            <a:normAutofit/>
          </a:bodyPr>
          <a:lstStyle/>
          <a:p>
            <a:pPr fontAlgn="base"/>
            <a:r>
              <a:rPr lang="en-US" sz="2400" dirty="0"/>
              <a:t>The best way to control insects </a:t>
            </a:r>
            <a:r>
              <a:rPr lang="en-US" sz="2400" dirty="0" smtClean="0"/>
              <a:t>is </a:t>
            </a:r>
            <a:r>
              <a:rPr lang="en-US" sz="2400" dirty="0"/>
              <a:t>through </a:t>
            </a:r>
            <a:r>
              <a:rPr lang="en-US" sz="2400" dirty="0" smtClean="0"/>
              <a:t>prevention</a:t>
            </a:r>
            <a:endParaRPr lang="en-US" sz="2400" dirty="0"/>
          </a:p>
          <a:p>
            <a:pPr fontAlgn="base"/>
            <a:r>
              <a:rPr lang="en-US" sz="2400" dirty="0"/>
              <a:t>Provide a plant with the </a:t>
            </a:r>
            <a:r>
              <a:rPr lang="en-US" sz="2400" dirty="0" smtClean="0"/>
              <a:t>good growing conditions. </a:t>
            </a:r>
            <a:r>
              <a:rPr lang="en-US" sz="2400" dirty="0"/>
              <a:t>Stressed plants tend to be more susceptible to pests</a:t>
            </a:r>
            <a:r>
              <a:rPr lang="en-US" sz="2400" dirty="0" smtClean="0"/>
              <a:t>.</a:t>
            </a:r>
            <a:endParaRPr lang="en-US" sz="2400" dirty="0"/>
          </a:p>
          <a:p>
            <a:pPr fontAlgn="base"/>
            <a:r>
              <a:rPr lang="en-US" sz="2400" dirty="0" smtClean="0"/>
              <a:t>Carefully </a:t>
            </a:r>
            <a:r>
              <a:rPr lang="en-US" sz="2400" dirty="0"/>
              <a:t>examine </a:t>
            </a:r>
            <a:r>
              <a:rPr lang="en-US" sz="2400" dirty="0" smtClean="0"/>
              <a:t>plants for </a:t>
            </a:r>
            <a:r>
              <a:rPr lang="en-US" sz="2400" dirty="0"/>
              <a:t>signs of pests or damage </a:t>
            </a:r>
            <a:r>
              <a:rPr lang="en-US" sz="2400" dirty="0" smtClean="0"/>
              <a:t>of </a:t>
            </a:r>
            <a:r>
              <a:rPr lang="en-US" sz="2400" dirty="0"/>
              <a:t>about once a week. Pay particular attention to the undersides of leaves where pests are most often found. Using a 10X magnifying lens will make it easier to see small </a:t>
            </a:r>
            <a:r>
              <a:rPr lang="en-US" sz="2400" dirty="0" smtClean="0"/>
              <a:t>pests.</a:t>
            </a:r>
            <a:endParaRPr lang="en-US" sz="2400" dirty="0"/>
          </a:p>
          <a:p>
            <a:pPr fontAlgn="base"/>
            <a:r>
              <a:rPr lang="en-US" sz="2400" dirty="0"/>
              <a:t>When repotting a plant, use commercially prepared potting soil rather than soil from outdoors, which can be a source of pests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573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consider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635617"/>
            <a:ext cx="10178322" cy="468791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200" b="1" dirty="0" smtClean="0"/>
              <a:t>Will you inspect your plants? If so, how often?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b="1" dirty="0" smtClean="0"/>
              <a:t>Will you use beneficial pest control/biological pest control:  </a:t>
            </a:r>
          </a:p>
          <a:p>
            <a:pPr marL="0" indent="0">
              <a:buNone/>
            </a:pPr>
            <a:r>
              <a:rPr lang="en-US" sz="2200" dirty="0" smtClean="0"/>
              <a:t>Beneficial pests are consumer, such as ladybugs that feed on the pests eating the plants.</a:t>
            </a:r>
          </a:p>
          <a:p>
            <a:pPr marL="0" indent="0">
              <a:buNone/>
            </a:pPr>
            <a:r>
              <a:rPr lang="en-US" sz="2200" dirty="0" smtClean="0"/>
              <a:t>How will you obtain the ladybugs? Accessibility may be a constraint for using beneficial insects.</a:t>
            </a:r>
          </a:p>
          <a:p>
            <a:pPr marL="0" indent="0">
              <a:buNone/>
            </a:pPr>
            <a:r>
              <a:rPr lang="en-US" sz="2200" dirty="0" smtClean="0">
                <a:hlinkClick r:id="rId2"/>
              </a:rPr>
              <a:t>Video: Ladybug in action</a:t>
            </a: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--Draw a food chain of what you’ve witnessed. Label the primary consumer (herbivore), secondary consumer (carnivore), and producer.</a:t>
            </a:r>
          </a:p>
          <a:p>
            <a:pPr marL="0" indent="0">
              <a:buNone/>
            </a:pPr>
            <a:r>
              <a:rPr lang="en-US" sz="2200" dirty="0" smtClean="0"/>
              <a:t>--Which organism is the prey?</a:t>
            </a:r>
          </a:p>
          <a:p>
            <a:pPr marL="0" indent="0">
              <a:buNone/>
            </a:pPr>
            <a:r>
              <a:rPr lang="en-US" sz="2200" dirty="0" smtClean="0"/>
              <a:t>--Which organism is the predator?</a:t>
            </a: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b="1" dirty="0" smtClean="0"/>
              <a:t>Will you use composting to encourage decomposers to recycle nutrients into your soil?</a:t>
            </a:r>
          </a:p>
        </p:txBody>
      </p:sp>
    </p:spTree>
    <p:extLst>
      <p:ext uri="{BB962C8B-B14F-4D97-AF65-F5344CB8AC3E}">
        <p14:creationId xmlns:p14="http://schemas.microsoft.com/office/powerpoint/2010/main" val="79977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Earthworms are decomposers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1678" y="1874517"/>
            <a:ext cx="10178322" cy="40050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 smtClean="0"/>
              <a:t>Earthworms  </a:t>
            </a:r>
            <a:r>
              <a:rPr lang="en-US" sz="2200" dirty="0"/>
              <a:t>burrow holes in the ground and create networks of tunnels as they move inside the soil, and this helps aerate the soil. </a:t>
            </a:r>
            <a:r>
              <a:rPr lang="en-US" sz="2200" dirty="0" smtClean="0"/>
              <a:t>These </a:t>
            </a:r>
            <a:r>
              <a:rPr lang="en-US" sz="2200" dirty="0"/>
              <a:t>networks of tunnels by the earthworms help the soil to absorb more water during </a:t>
            </a:r>
            <a:r>
              <a:rPr lang="en-US" sz="2200" dirty="0" smtClean="0"/>
              <a:t>rainfall and reduces erosion.</a:t>
            </a:r>
            <a:r>
              <a:rPr lang="en-US" sz="2200" dirty="0"/>
              <a:t> </a:t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Earthworms feed on soil and decaying organic matter in the ground. </a:t>
            </a:r>
            <a:r>
              <a:rPr lang="en-US" sz="2200" dirty="0" smtClean="0"/>
              <a:t> One </a:t>
            </a:r>
            <a:r>
              <a:rPr lang="en-US" sz="2200" dirty="0"/>
              <a:t>acre of land may have as many as 1 million </a:t>
            </a:r>
            <a:r>
              <a:rPr lang="en-US" sz="2200" dirty="0" smtClean="0"/>
              <a:t>earthworms. </a:t>
            </a:r>
            <a:r>
              <a:rPr lang="en-US" sz="2200" dirty="0"/>
              <a:t>This helps to increase the turnover of decaying organic matter in the ground which the plants can absorb and reuse.</a:t>
            </a:r>
            <a:br>
              <a:rPr lang="en-US" sz="2200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The organic matter and soil that is digested by the earthworms are returned to the soil as castings. Casting are very rich in nutrients and beneficial to plant growth</a:t>
            </a:r>
            <a:r>
              <a:rPr lang="en-US" sz="2200" dirty="0" smtClean="0"/>
              <a:t>.</a:t>
            </a:r>
            <a:r>
              <a:rPr lang="en-US" sz="22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9875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Earthworms</a:t>
            </a:r>
            <a:endParaRPr lang="en-US" dirty="0"/>
          </a:p>
        </p:txBody>
      </p:sp>
      <p:pic>
        <p:nvPicPr>
          <p:cNvPr id="6146" name="Picture 2" descr="Earth Worms Science Fair Project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6132" y="2704564"/>
            <a:ext cx="7127870" cy="313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67437" y="1506828"/>
            <a:ext cx="80750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Earthworms need decayed plants and plants need earthworms to recycle nutrients. They need each other! This is called interdependence! The graph below shows how earthworms impact plant growth.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34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171312"/>
      </a:dk2>
      <a:lt2>
        <a:srgbClr val="F7F0DF"/>
      </a:lt2>
      <a:accent1>
        <a:srgbClr val="53AE6E"/>
      </a:accent1>
      <a:accent2>
        <a:srgbClr val="326267"/>
      </a:accent2>
      <a:accent3>
        <a:srgbClr val="C5C34A"/>
      </a:accent3>
      <a:accent4>
        <a:srgbClr val="BF6546"/>
      </a:accent4>
      <a:accent5>
        <a:srgbClr val="81B5A8"/>
      </a:accent5>
      <a:accent6>
        <a:srgbClr val="636455"/>
      </a:accent6>
      <a:hlink>
        <a:srgbClr val="81B5A8"/>
      </a:hlink>
      <a:folHlink>
        <a:srgbClr val="936888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A1A3E1F0-B5EF-49C5-810A-B1B32AEDDC8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223</TotalTime>
  <Words>613</Words>
  <Application>Microsoft Office PowerPoint</Application>
  <PresentationFormat>Widescreen</PresentationFormat>
  <Paragraphs>88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Gill Sans MT</vt:lpstr>
      <vt:lpstr>Impact</vt:lpstr>
      <vt:lpstr>Badge</vt:lpstr>
      <vt:lpstr>All about biotic factors</vt:lpstr>
      <vt:lpstr>There is more going on in your greenhouse than you may think…</vt:lpstr>
      <vt:lpstr>PowerPoint Presentation</vt:lpstr>
      <vt:lpstr>What type of pests might my plant get?</vt:lpstr>
      <vt:lpstr>What type of pests might my plant get?</vt:lpstr>
      <vt:lpstr>Pest - Prevention</vt:lpstr>
      <vt:lpstr>Things to consider</vt:lpstr>
      <vt:lpstr>Earthworms are decomposers</vt:lpstr>
      <vt:lpstr>Earthworms</vt:lpstr>
      <vt:lpstr>Composting – getting the most of our your decomposers</vt:lpstr>
      <vt:lpstr>resources</vt:lpstr>
    </vt:vector>
  </TitlesOfParts>
  <Company>Wake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sguerrero</dc:creator>
  <cp:lastModifiedBy>sguerrero</cp:lastModifiedBy>
  <cp:revision>19</cp:revision>
  <dcterms:created xsi:type="dcterms:W3CDTF">2016-02-29T03:42:53Z</dcterms:created>
  <dcterms:modified xsi:type="dcterms:W3CDTF">2016-07-20T15:59:45Z</dcterms:modified>
</cp:coreProperties>
</file>