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5143500" cx="9144000"/>
  <p:notesSz cx="6858000" cy="9144000"/>
  <p:embeddedFontLst>
    <p:embeddedFont>
      <p:font typeface="Raleway"/>
      <p:regular r:id="rId21"/>
      <p:bold r:id="rId22"/>
      <p:italic r:id="rId23"/>
      <p:boldItalic r:id="rId24"/>
    </p:embeddedFont>
    <p:embeddedFont>
      <p:font typeface="Lato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685F5738-7FCA-4C5B-AA6F-84B3F656F3C3}">
  <a:tblStyle styleId="{685F5738-7FCA-4C5B-AA6F-84B3F656F3C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Raleway-bold.fntdata"/><Relationship Id="rId21" Type="http://schemas.openxmlformats.org/officeDocument/2006/relationships/font" Target="fonts/Raleway-regular.fntdata"/><Relationship Id="rId24" Type="http://schemas.openxmlformats.org/officeDocument/2006/relationships/font" Target="fonts/Raleway-boldItalic.fntdata"/><Relationship Id="rId23" Type="http://schemas.openxmlformats.org/officeDocument/2006/relationships/font" Target="fonts/Raleway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Lato-bold.fntdata"/><Relationship Id="rId25" Type="http://schemas.openxmlformats.org/officeDocument/2006/relationships/font" Target="fonts/Lato-regular.fntdata"/><Relationship Id="rId28" Type="http://schemas.openxmlformats.org/officeDocument/2006/relationships/font" Target="fonts/Lato-boldItalic.fntdata"/><Relationship Id="rId27" Type="http://schemas.openxmlformats.org/officeDocument/2006/relationships/font" Target="fonts/Lato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4d2c91d03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4d2c91d03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4d2c91d032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4d2c91d032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4d2c91d032_0_3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4d2c91d032_0_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4d2c91d032_0_4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4d2c91d032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4d2c91d032_0_5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4d2c91d032_0_5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4d2c91d032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4d2c91d032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4d2c91d03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4d2c91d03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5232b1cd7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5232b1cd7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232b1cd7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232b1cd7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232b1cd70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232b1cd70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232b1cd70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5232b1cd70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4d2c91d03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4d2c91d03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4d2c91d032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4d2c91d032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9.jpg"/><Relationship Id="rId5" Type="http://schemas.openxmlformats.org/officeDocument/2006/relationships/image" Target="../media/image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Relationship Id="rId4" Type="http://schemas.openxmlformats.org/officeDocument/2006/relationships/image" Target="../media/image1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jpg"/><Relationship Id="rId4" Type="http://schemas.openxmlformats.org/officeDocument/2006/relationships/image" Target="../media/image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goo.gl/forms/2dVOhhl5bvNsxi0k1" TargetMode="External"/><Relationship Id="rId4" Type="http://schemas.openxmlformats.org/officeDocument/2006/relationships/hyperlink" Target="https://docs.google.com/document/d/1HknExCZxsz88YafUNBsxqiRJTkQMFmMPSAUcE4PnGz0/edit?usp=sharing" TargetMode="External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docs.google.com/document/d/1HknExCZxsz88YafUNBsxqiRJTkQMFmMPSAUcE4PnGz0/edit?usp=sharing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type="ctrTitle"/>
          </p:nvPr>
        </p:nvSpPr>
        <p:spPr>
          <a:xfrm>
            <a:off x="729450" y="1322450"/>
            <a:ext cx="7688100" cy="38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Student Engineering &amp; Design Project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3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>
            <p:ph type="title"/>
          </p:nvPr>
        </p:nvSpPr>
        <p:spPr>
          <a:xfrm>
            <a:off x="621650" y="56120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Pritchett Nursery &amp; Farm</a:t>
            </a:r>
            <a:endParaRPr/>
          </a:p>
        </p:txBody>
      </p:sp>
      <p:sp>
        <p:nvSpPr>
          <p:cNvPr id="144" name="Google Shape;144;p22"/>
          <p:cNvSpPr txBox="1"/>
          <p:nvPr>
            <p:ph idx="1" type="body"/>
          </p:nvPr>
        </p:nvSpPr>
        <p:spPr>
          <a:xfrm>
            <a:off x="729325" y="1308975"/>
            <a:ext cx="3774300" cy="383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Originated in the late 1800s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Transitioned from tobacco farming during recession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Wholesale shrubbery, greenery &amp; plants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Greenhouses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Used digital controls to regulate greenhouse temperatures and watering</a:t>
            </a:r>
            <a:r>
              <a:rPr lang="en">
                <a:latin typeface="Raleway"/>
                <a:ea typeface="Raleway"/>
                <a:cs typeface="Raleway"/>
                <a:sym typeface="Raleway"/>
              </a:rPr>
              <a:t> 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Exploring additional technological advancements (work efficiency focus)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45" name="Google Shape;14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2075" y="1657600"/>
            <a:ext cx="2811927" cy="1657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32075" y="1"/>
            <a:ext cx="2811927" cy="1657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32075" y="3315200"/>
            <a:ext cx="2811927" cy="182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/>
          <p:nvPr>
            <p:ph type="title"/>
          </p:nvPr>
        </p:nvSpPr>
        <p:spPr>
          <a:xfrm>
            <a:off x="727800" y="533275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Randleman Farm</a:t>
            </a:r>
            <a:endParaRPr/>
          </a:p>
        </p:txBody>
      </p:sp>
      <p:sp>
        <p:nvSpPr>
          <p:cNvPr id="153" name="Google Shape;153;p23"/>
          <p:cNvSpPr txBox="1"/>
          <p:nvPr>
            <p:ph idx="1" type="body"/>
          </p:nvPr>
        </p:nvSpPr>
        <p:spPr>
          <a:xfrm>
            <a:off x="729325" y="1293575"/>
            <a:ext cx="3774300" cy="38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Free roaming livestock (cattle and pigs)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Strict organic diet for cattle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Markets own cuts of meat &amp; sells directly to community and consumers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Family owned and operated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Value added marketing and selling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Needs larger local market to sell product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54" name="Google Shape;15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1000" y="2446800"/>
            <a:ext cx="3433004" cy="2696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1000" y="0"/>
            <a:ext cx="3432996" cy="2446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/>
          <p:nvPr>
            <p:ph type="title"/>
          </p:nvPr>
        </p:nvSpPr>
        <p:spPr>
          <a:xfrm>
            <a:off x="544650" y="5948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ACC Horticulture Department</a:t>
            </a:r>
            <a:endParaRPr/>
          </a:p>
        </p:txBody>
      </p:sp>
      <p:sp>
        <p:nvSpPr>
          <p:cNvPr id="161" name="Google Shape;161;p24"/>
          <p:cNvSpPr txBox="1"/>
          <p:nvPr>
            <p:ph idx="1" type="body"/>
          </p:nvPr>
        </p:nvSpPr>
        <p:spPr>
          <a:xfrm>
            <a:off x="729450" y="1324375"/>
            <a:ext cx="4059900" cy="372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Vast amount of plant growth techniques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Hydroponic Greenhouse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Conservatory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Vertical garden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Requires moderate monitoring of various system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Plant overgrowth can require movement and replanting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Automatic watering systems in greenhouses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Irrigation system advancements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62" name="Google Shape;16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8349" y="0"/>
            <a:ext cx="3725649" cy="2794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368" y="2349275"/>
            <a:ext cx="3725628" cy="27942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>
            <p:ph type="title"/>
          </p:nvPr>
        </p:nvSpPr>
        <p:spPr>
          <a:xfrm>
            <a:off x="637050" y="5332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Henry Vines</a:t>
            </a:r>
            <a:endParaRPr/>
          </a:p>
        </p:txBody>
      </p:sp>
      <p:sp>
        <p:nvSpPr>
          <p:cNvPr id="169" name="Google Shape;169;p25"/>
          <p:cNvSpPr txBox="1"/>
          <p:nvPr>
            <p:ph idx="1" type="body"/>
          </p:nvPr>
        </p:nvSpPr>
        <p:spPr>
          <a:xfrm>
            <a:off x="729450" y="1324375"/>
            <a:ext cx="4321500" cy="38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Family owned &amp; operated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Large chicken houses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○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Tedious regulations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2" marL="13716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■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USDA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2" marL="13716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■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Organic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○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Intense sanitation requirements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○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Daily maintenance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Cattle breeding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Large labor demands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Technological advancements could be beneficial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70" name="Google Shape;17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9865" y="2571757"/>
            <a:ext cx="2574134" cy="257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69865" y="0"/>
            <a:ext cx="2574134" cy="2571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/>
          <p:nvPr>
            <p:ph type="title"/>
          </p:nvPr>
        </p:nvSpPr>
        <p:spPr>
          <a:xfrm>
            <a:off x="727650" y="5486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Constructing Final Project</a:t>
            </a:r>
            <a:endParaRPr/>
          </a:p>
        </p:txBody>
      </p:sp>
      <p:sp>
        <p:nvSpPr>
          <p:cNvPr id="177" name="Google Shape;177;p26"/>
          <p:cNvSpPr txBox="1"/>
          <p:nvPr>
            <p:ph idx="1" type="body"/>
          </p:nvPr>
        </p:nvSpPr>
        <p:spPr>
          <a:xfrm>
            <a:off x="729450" y="1324375"/>
            <a:ext cx="7851900" cy="38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Students will: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aleway"/>
              <a:buAutoNum type="arabicPeriod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Complete </a:t>
            </a:r>
            <a:r>
              <a:rPr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3"/>
              </a:rPr>
              <a:t>Student Engineering &amp; Design Form</a:t>
            </a: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.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aleway"/>
              <a:buAutoNum type="arabicPeriod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Review </a:t>
            </a:r>
            <a:r>
              <a:rPr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4"/>
              </a:rPr>
              <a:t>Project Rubric</a:t>
            </a: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.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aleway"/>
              <a:buAutoNum type="arabicPeriod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Adhere to all tentative due dates provided provided by your teacher.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aleway"/>
              <a:buAutoNum type="arabicPeriod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Communicate ongoing needs and support with teacher.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aleway"/>
              <a:buAutoNum type="arabicPeriod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Present final product and presentation May 22nd at Ag Event.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78" name="Google Shape;178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66000" y="548675"/>
            <a:ext cx="2026075" cy="181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title"/>
          </p:nvPr>
        </p:nvSpPr>
        <p:spPr>
          <a:xfrm>
            <a:off x="727650" y="5024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Overview</a:t>
            </a:r>
            <a:endParaRPr/>
          </a:p>
        </p:txBody>
      </p:sp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729450" y="1293575"/>
            <a:ext cx="7688700" cy="38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aleway"/>
                <a:ea typeface="Raleway"/>
                <a:cs typeface="Raleway"/>
                <a:sym typeface="Raleway"/>
              </a:rPr>
              <a:t>Through this project students will gain exposure to: </a:t>
            </a:r>
            <a:endParaRPr sz="2400">
              <a:latin typeface="Raleway"/>
              <a:ea typeface="Raleway"/>
              <a:cs typeface="Raleway"/>
              <a:sym typeface="Raleway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●"/>
            </a:pPr>
            <a:r>
              <a:rPr lang="en" sz="2200">
                <a:latin typeface="Raleway"/>
                <a:ea typeface="Raleway"/>
                <a:cs typeface="Raleway"/>
                <a:sym typeface="Raleway"/>
              </a:rPr>
              <a:t>Reinventioning current agricultural assumption &amp; misconceptions</a:t>
            </a:r>
            <a:endParaRPr sz="2200">
              <a:latin typeface="Raleway"/>
              <a:ea typeface="Raleway"/>
              <a:cs typeface="Raleway"/>
              <a:sym typeface="Raleway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●"/>
            </a:pPr>
            <a:r>
              <a:rPr lang="en" sz="2200">
                <a:latin typeface="Raleway"/>
                <a:ea typeface="Raleway"/>
                <a:cs typeface="Raleway"/>
                <a:sym typeface="Raleway"/>
              </a:rPr>
              <a:t>Designing a product geared toward the contribution to current agricultural advancements or environmental concerns</a:t>
            </a:r>
            <a:endParaRPr sz="2200">
              <a:latin typeface="Raleway"/>
              <a:ea typeface="Raleway"/>
              <a:cs typeface="Raleway"/>
              <a:sym typeface="Raleway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●"/>
            </a:pPr>
            <a:r>
              <a:rPr lang="en" sz="2200">
                <a:latin typeface="Raleway"/>
                <a:ea typeface="Raleway"/>
                <a:cs typeface="Raleway"/>
                <a:sym typeface="Raleway"/>
              </a:rPr>
              <a:t>Communicating</a:t>
            </a:r>
            <a:r>
              <a:rPr lang="en" sz="2200">
                <a:latin typeface="Raleway"/>
                <a:ea typeface="Raleway"/>
                <a:cs typeface="Raleway"/>
                <a:sym typeface="Raleway"/>
              </a:rPr>
              <a:t> new understanding of career development in agriculture</a:t>
            </a:r>
            <a:endParaRPr sz="2200">
              <a:latin typeface="Raleway"/>
              <a:ea typeface="Raleway"/>
              <a:cs typeface="Raleway"/>
              <a:sym typeface="Raleway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●"/>
            </a:pPr>
            <a:r>
              <a:rPr lang="en" sz="2200">
                <a:latin typeface="Raleway"/>
                <a:ea typeface="Raleway"/>
                <a:cs typeface="Raleway"/>
                <a:sym typeface="Raleway"/>
              </a:rPr>
              <a:t>Constructing alternatives to current lifestyle norms that can result in a more sustainable population overall</a:t>
            </a:r>
            <a:endParaRPr sz="2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>
            <p:ph type="title"/>
          </p:nvPr>
        </p:nvSpPr>
        <p:spPr>
          <a:xfrm>
            <a:off x="727650" y="5178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Objectives</a:t>
            </a:r>
            <a:endParaRPr/>
          </a:p>
        </p:txBody>
      </p:sp>
      <p:sp>
        <p:nvSpPr>
          <p:cNvPr id="99" name="Google Shape;99;p15"/>
          <p:cNvSpPr txBox="1"/>
          <p:nvPr>
            <p:ph idx="1" type="body"/>
          </p:nvPr>
        </p:nvSpPr>
        <p:spPr>
          <a:xfrm>
            <a:off x="729450" y="1339775"/>
            <a:ext cx="7688700" cy="380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Char char="●"/>
            </a:pPr>
            <a:r>
              <a:rPr lang="en" sz="2000">
                <a:latin typeface="Raleway"/>
                <a:ea typeface="Raleway"/>
                <a:cs typeface="Raleway"/>
                <a:sym typeface="Raleway"/>
              </a:rPr>
              <a:t>Students can design and engineer a product tailored towards a specific observation or opportunity seen at a tour/farm site. </a:t>
            </a:r>
            <a:endParaRPr sz="2000">
              <a:latin typeface="Raleway"/>
              <a:ea typeface="Raleway"/>
              <a:cs typeface="Raleway"/>
              <a:sym typeface="Raleway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Char char="●"/>
            </a:pPr>
            <a:r>
              <a:rPr lang="en" sz="2000">
                <a:latin typeface="Raleway"/>
                <a:ea typeface="Raleway"/>
                <a:cs typeface="Raleway"/>
                <a:sym typeface="Raleway"/>
              </a:rPr>
              <a:t>Students can elaborate on their experiences noting common misconceptions about agriculture and its impact on the economy and community. </a:t>
            </a:r>
            <a:endParaRPr sz="2000">
              <a:latin typeface="Raleway"/>
              <a:ea typeface="Raleway"/>
              <a:cs typeface="Raleway"/>
              <a:sym typeface="Raleway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Char char="●"/>
            </a:pPr>
            <a:r>
              <a:rPr lang="en" sz="2000">
                <a:latin typeface="Raleway"/>
                <a:ea typeface="Raleway"/>
                <a:cs typeface="Raleway"/>
                <a:sym typeface="Raleway"/>
              </a:rPr>
              <a:t>Students can incorporate real life observations from various tour sites to curriculum learned throughout the semester. </a:t>
            </a:r>
            <a:endParaRPr sz="2000">
              <a:latin typeface="Raleway"/>
              <a:ea typeface="Raleway"/>
              <a:cs typeface="Raleway"/>
              <a:sym typeface="Raleway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Char char="●"/>
            </a:pPr>
            <a:r>
              <a:rPr lang="en" sz="2000">
                <a:latin typeface="Raleway"/>
                <a:ea typeface="Raleway"/>
                <a:cs typeface="Raleway"/>
                <a:sym typeface="Raleway"/>
              </a:rPr>
              <a:t>Students strive to implement everyday practices to positively impact the agricultural efforts in their communities.</a:t>
            </a:r>
            <a:endParaRPr sz="20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/>
          <p:nvPr>
            <p:ph idx="1" type="body"/>
          </p:nvPr>
        </p:nvSpPr>
        <p:spPr>
          <a:xfrm>
            <a:off x="311700" y="1352525"/>
            <a:ext cx="8520600" cy="36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Over the years, agriculture has battled many different misconceptions or assumptions: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160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Outdated equipment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Limited technology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Limited careers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Not sustainable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Raleway"/>
              <a:buChar char="●"/>
            </a:pPr>
            <a:r>
              <a:rPr lang="en" sz="1700">
                <a:latin typeface="Raleway"/>
                <a:ea typeface="Raleway"/>
                <a:cs typeface="Raleway"/>
                <a:sym typeface="Raleway"/>
              </a:rPr>
              <a:t>Low impact </a:t>
            </a:r>
            <a:endParaRPr sz="17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05" name="Google Shape;10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1800" y="3209975"/>
            <a:ext cx="2295950" cy="17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6"/>
          <p:cNvSpPr txBox="1"/>
          <p:nvPr>
            <p:ph type="title"/>
          </p:nvPr>
        </p:nvSpPr>
        <p:spPr>
          <a:xfrm>
            <a:off x="727650" y="5024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 Misconceptions...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it really like?</a:t>
            </a:r>
            <a:endParaRPr/>
          </a:p>
        </p:txBody>
      </p:sp>
      <p:sp>
        <p:nvSpPr>
          <p:cNvPr id="112" name="Google Shape;112;p17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3" name="Google Shape;11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51350" y="1468825"/>
            <a:ext cx="3380951" cy="3099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468825"/>
            <a:ext cx="3883628" cy="3099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/>
          <p:nvPr>
            <p:ph type="title"/>
          </p:nvPr>
        </p:nvSpPr>
        <p:spPr>
          <a:xfrm>
            <a:off x="729450" y="51740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Student </a:t>
            </a:r>
            <a:endParaRPr/>
          </a:p>
        </p:txBody>
      </p:sp>
      <p:sp>
        <p:nvSpPr>
          <p:cNvPr id="120" name="Google Shape;120;p18"/>
          <p:cNvSpPr txBox="1"/>
          <p:nvPr>
            <p:ph idx="1" type="body"/>
          </p:nvPr>
        </p:nvSpPr>
        <p:spPr>
          <a:xfrm>
            <a:off x="729450" y="1368075"/>
            <a:ext cx="7688700" cy="377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During this project, the student will have the opportunity to gain first hand experiences that will enlighten your assumptions or misconceptions about agriculture. You will gain a deeper, more wholesome understanding of the impact agriculture has on our everyday lives, how technology is involved in this process &amp; expand on an idea, solve a observed problem, and/or implement small changes in your everyday life that can minimize the human impact on the environment.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727650" y="5432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Final Product</a:t>
            </a:r>
            <a:endParaRPr/>
          </a:p>
        </p:txBody>
      </p:sp>
      <p:sp>
        <p:nvSpPr>
          <p:cNvPr id="126" name="Google Shape;126;p19"/>
          <p:cNvSpPr txBox="1"/>
          <p:nvPr>
            <p:ph idx="1" type="body"/>
          </p:nvPr>
        </p:nvSpPr>
        <p:spPr>
          <a:xfrm>
            <a:off x="729450" y="1332675"/>
            <a:ext cx="7688700" cy="381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The final product will include but is not limited to: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Written response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Prototype or visual aid of product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How product impacts agriculture and everyday life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Value of agriculture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What you learned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Board display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If there are any questions as to what is expected, please feel free to visit the </a:t>
            </a:r>
            <a:r>
              <a:rPr lang="en" sz="1800" u="sng">
                <a:solidFill>
                  <a:srgbClr val="1155CC"/>
                </a:solidFill>
                <a:latin typeface="Raleway"/>
                <a:ea typeface="Raleway"/>
                <a:cs typeface="Raleway"/>
                <a:sym typeface="Raleway"/>
                <a:hlinkClick r:id="rId3"/>
              </a:rPr>
              <a:t>Student Engineering Project Rubric</a:t>
            </a: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 for more details.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/>
          <p:nvPr>
            <p:ph type="title"/>
          </p:nvPr>
        </p:nvSpPr>
        <p:spPr>
          <a:xfrm>
            <a:off x="727650" y="5024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Curriculum Alignment (AP Biology)</a:t>
            </a:r>
            <a:endParaRPr/>
          </a:p>
        </p:txBody>
      </p:sp>
      <p:graphicFrame>
        <p:nvGraphicFramePr>
          <p:cNvPr id="132" name="Google Shape;132;p20"/>
          <p:cNvGraphicFramePr/>
          <p:nvPr/>
        </p:nvGraphicFramePr>
        <p:xfrm>
          <a:off x="952500" y="1210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{685F5738-7FCA-4C5B-AA6F-84B3F656F3C3}</a:tableStyleId>
              </a:tblPr>
              <a:tblGrid>
                <a:gridCol w="1494325"/>
                <a:gridCol w="5744675"/>
              </a:tblGrid>
              <a:tr h="6090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Curriculum Standard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Context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5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1.A.2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Natural selection acts on phenotypic variations in population 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indent="-3429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800"/>
                        <a:buFont typeface="Raleway"/>
                        <a:buChar char="●"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Addresses artificial selection, antibiotic resistance &amp; loss of species diversity. 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10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3.A.1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DNA, and in some cases RNA, is the primary source of heritable information. 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indent="-3429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800"/>
                        <a:buFont typeface="Raleway"/>
                        <a:buChar char="●"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Addresses the genetic engineering of living organisms to isolate desired traits, genetically modified foods, transgenic and cloned animals.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/>
          <p:nvPr>
            <p:ph type="title"/>
          </p:nvPr>
        </p:nvSpPr>
        <p:spPr>
          <a:xfrm>
            <a:off x="727650" y="5024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Curriculum Alignment (Biology)</a:t>
            </a:r>
            <a:endParaRPr/>
          </a:p>
        </p:txBody>
      </p:sp>
      <p:graphicFrame>
        <p:nvGraphicFramePr>
          <p:cNvPr id="138" name="Google Shape;138;p21"/>
          <p:cNvGraphicFramePr/>
          <p:nvPr/>
        </p:nvGraphicFramePr>
        <p:xfrm>
          <a:off x="952500" y="1210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{685F5738-7FCA-4C5B-AA6F-84B3F656F3C3}</a:tableStyleId>
              </a:tblPr>
              <a:tblGrid>
                <a:gridCol w="1494325"/>
                <a:gridCol w="5744675"/>
              </a:tblGrid>
              <a:tr h="6090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Curriculum Standard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Context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5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Bio.2.2.1 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Infer how human activities (including population growth, pollution, global warming, burning of fossil fuels, habitat destruction and introduction of nonnative species) may impact the environment.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10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Bio.2.2.2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Explain how the use, protection and conservation of natural resources by humans impact the environment from one generation to the next.</a:t>
                      </a:r>
                      <a:endParaRPr sz="1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